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5" r:id="rId5"/>
    <p:sldId id="264" r:id="rId6"/>
    <p:sldId id="263" r:id="rId7"/>
    <p:sldId id="259" r:id="rId8"/>
    <p:sldId id="260" r:id="rId9"/>
    <p:sldId id="261" r:id="rId10"/>
    <p:sldId id="262" r:id="rId11"/>
    <p:sldId id="258" r:id="rId12"/>
    <p:sldId id="268" r:id="rId13"/>
    <p:sldId id="269" r:id="rId14"/>
    <p:sldId id="271" r:id="rId15"/>
    <p:sldId id="273" r:id="rId16"/>
    <p:sldId id="272" r:id="rId17"/>
    <p:sldId id="274" r:id="rId18"/>
    <p:sldId id="275" r:id="rId19"/>
    <p:sldId id="281" r:id="rId20"/>
    <p:sldId id="277" r:id="rId21"/>
    <p:sldId id="278" r:id="rId22"/>
    <p:sldId id="276"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D86B"/>
    <a:srgbClr val="8ED56B"/>
    <a:srgbClr val="7BDB94"/>
    <a:srgbClr val="7FE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9" autoAdjust="0"/>
    <p:restoredTop sz="94660"/>
  </p:normalViewPr>
  <p:slideViewPr>
    <p:cSldViewPr snapToGrid="0">
      <p:cViewPr varScale="1">
        <p:scale>
          <a:sx n="82" d="100"/>
          <a:sy n="82"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83DA4-BB3E-49FD-A3F6-3364BAD6095F}" type="doc">
      <dgm:prSet loTypeId="urn:microsoft.com/office/officeart/2005/8/layout/chevron1" loCatId="process" qsTypeId="urn:microsoft.com/office/officeart/2005/8/quickstyle/simple1" qsCatId="simple" csTypeId="urn:microsoft.com/office/officeart/2005/8/colors/accent1_2" csCatId="accent1" phldr="1"/>
      <dgm:spPr/>
    </dgm:pt>
    <dgm:pt modelId="{2FFCC7BF-CB66-4714-A992-D3419EC66E29}">
      <dgm:prSet phldrT="[Text]"/>
      <dgm:spPr>
        <a:solidFill>
          <a:srgbClr val="7FE5CD"/>
        </a:solidFill>
      </dgm:spPr>
      <dgm:t>
        <a:bodyPr/>
        <a:lstStyle/>
        <a:p>
          <a:r>
            <a:rPr lang="en-US" dirty="0">
              <a:latin typeface="HelveticaNeueLT Pro 65 Md" panose="020B0604020202020204" pitchFamily="34" charset="0"/>
            </a:rPr>
            <a:t>Data Acquisition</a:t>
          </a:r>
          <a:endParaRPr lang="en-ID" dirty="0">
            <a:latin typeface="HelveticaNeueLT Pro 65 Md" panose="020B0604020202020204" pitchFamily="34" charset="0"/>
          </a:endParaRPr>
        </a:p>
      </dgm:t>
    </dgm:pt>
    <dgm:pt modelId="{22AF1208-1BB6-428D-8ECD-3314C2D4D07F}" type="parTrans" cxnId="{6E8F36AD-5A06-4658-8EA0-21B630E47F55}">
      <dgm:prSet/>
      <dgm:spPr/>
      <dgm:t>
        <a:bodyPr/>
        <a:lstStyle/>
        <a:p>
          <a:endParaRPr lang="en-ID">
            <a:latin typeface="HelveticaNeueLT Pro 65 Md" panose="020B0604020202020204" pitchFamily="34" charset="0"/>
          </a:endParaRPr>
        </a:p>
      </dgm:t>
    </dgm:pt>
    <dgm:pt modelId="{491DD912-CFC4-4BAD-B5A9-D2B8CDA263C9}" type="sibTrans" cxnId="{6E8F36AD-5A06-4658-8EA0-21B630E47F55}">
      <dgm:prSet/>
      <dgm:spPr/>
      <dgm:t>
        <a:bodyPr/>
        <a:lstStyle/>
        <a:p>
          <a:endParaRPr lang="en-ID">
            <a:latin typeface="HelveticaNeueLT Pro 65 Md" panose="020B0604020202020204" pitchFamily="34" charset="0"/>
          </a:endParaRPr>
        </a:p>
      </dgm:t>
    </dgm:pt>
    <dgm:pt modelId="{9B0FD8F9-294B-4C1C-AE72-47DEB11C91D8}">
      <dgm:prSet phldrT="[Text]"/>
      <dgm:spPr>
        <a:solidFill>
          <a:srgbClr val="7BDB94"/>
        </a:solidFill>
      </dgm:spPr>
      <dgm:t>
        <a:bodyPr/>
        <a:lstStyle/>
        <a:p>
          <a:r>
            <a:rPr lang="en-US" dirty="0">
              <a:latin typeface="HelveticaNeueLT Pro 65 Md" panose="020B0604020202020204" pitchFamily="34" charset="0"/>
            </a:rPr>
            <a:t>Combining Data</a:t>
          </a:r>
          <a:endParaRPr lang="en-ID" dirty="0">
            <a:latin typeface="HelveticaNeueLT Pro 65 Md" panose="020B0604020202020204" pitchFamily="34" charset="0"/>
          </a:endParaRPr>
        </a:p>
      </dgm:t>
    </dgm:pt>
    <dgm:pt modelId="{81EDDF84-ED8C-48F5-AC1A-1174A00479E6}" type="parTrans" cxnId="{B1D36840-938A-4F25-8C78-5FD479BCA9A5}">
      <dgm:prSet/>
      <dgm:spPr/>
      <dgm:t>
        <a:bodyPr/>
        <a:lstStyle/>
        <a:p>
          <a:endParaRPr lang="en-ID">
            <a:latin typeface="HelveticaNeueLT Pro 65 Md" panose="020B0604020202020204" pitchFamily="34" charset="0"/>
          </a:endParaRPr>
        </a:p>
      </dgm:t>
    </dgm:pt>
    <dgm:pt modelId="{84F5EED8-1C23-4362-B22D-AE46052ED48E}" type="sibTrans" cxnId="{B1D36840-938A-4F25-8C78-5FD479BCA9A5}">
      <dgm:prSet/>
      <dgm:spPr/>
      <dgm:t>
        <a:bodyPr/>
        <a:lstStyle/>
        <a:p>
          <a:endParaRPr lang="en-ID">
            <a:latin typeface="HelveticaNeueLT Pro 65 Md" panose="020B0604020202020204" pitchFamily="34" charset="0"/>
          </a:endParaRPr>
        </a:p>
      </dgm:t>
    </dgm:pt>
    <dgm:pt modelId="{ABBC07DF-F418-4AEE-AC5D-B13FC5906BDE}">
      <dgm:prSet phldrT="[Text]"/>
      <dgm:spPr>
        <a:solidFill>
          <a:srgbClr val="8ED56B"/>
        </a:solidFill>
      </dgm:spPr>
      <dgm:t>
        <a:bodyPr/>
        <a:lstStyle/>
        <a:p>
          <a:r>
            <a:rPr lang="en-US" dirty="0">
              <a:latin typeface="HelveticaNeueLT Pro 65 Md" panose="020B0604020202020204" pitchFamily="34" charset="0"/>
            </a:rPr>
            <a:t>Visualizing Data</a:t>
          </a:r>
          <a:endParaRPr lang="en-ID" dirty="0">
            <a:latin typeface="HelveticaNeueLT Pro 65 Md" panose="020B0604020202020204" pitchFamily="34" charset="0"/>
          </a:endParaRPr>
        </a:p>
      </dgm:t>
    </dgm:pt>
    <dgm:pt modelId="{8C50CFBA-7B1A-43C5-9E96-C1DC520A3246}" type="parTrans" cxnId="{7561B06E-E288-47A5-A6AC-AED39B290421}">
      <dgm:prSet/>
      <dgm:spPr/>
      <dgm:t>
        <a:bodyPr/>
        <a:lstStyle/>
        <a:p>
          <a:endParaRPr lang="en-ID">
            <a:latin typeface="HelveticaNeueLT Pro 65 Md" panose="020B0604020202020204" pitchFamily="34" charset="0"/>
          </a:endParaRPr>
        </a:p>
      </dgm:t>
    </dgm:pt>
    <dgm:pt modelId="{71E0299C-DD9B-434C-9DDD-D9B0FEE651E3}" type="sibTrans" cxnId="{7561B06E-E288-47A5-A6AC-AED39B290421}">
      <dgm:prSet/>
      <dgm:spPr/>
      <dgm:t>
        <a:bodyPr/>
        <a:lstStyle/>
        <a:p>
          <a:endParaRPr lang="en-ID">
            <a:latin typeface="HelveticaNeueLT Pro 65 Md" panose="020B0604020202020204" pitchFamily="34" charset="0"/>
          </a:endParaRPr>
        </a:p>
      </dgm:t>
    </dgm:pt>
    <dgm:pt modelId="{D67CCD19-39AC-403E-B323-A0E3161ABABD}">
      <dgm:prSet phldrT="[Text]"/>
      <dgm:spPr>
        <a:solidFill>
          <a:srgbClr val="9ED86B"/>
        </a:solidFill>
      </dgm:spPr>
      <dgm:t>
        <a:bodyPr/>
        <a:lstStyle/>
        <a:p>
          <a:r>
            <a:rPr lang="en-US" dirty="0">
              <a:latin typeface="HelveticaNeueLT Pro 65 Md" panose="020B0604020202020204" pitchFamily="34" charset="0"/>
            </a:rPr>
            <a:t>Insights!</a:t>
          </a:r>
          <a:endParaRPr lang="en-ID" dirty="0">
            <a:latin typeface="HelveticaNeueLT Pro 65 Md" panose="020B0604020202020204" pitchFamily="34" charset="0"/>
          </a:endParaRPr>
        </a:p>
      </dgm:t>
    </dgm:pt>
    <dgm:pt modelId="{0BAC3BD1-D96A-4EBF-AAB6-8335D77D59C3}" type="parTrans" cxnId="{625A51C3-95B1-4FF2-800C-90AAB4E97FA5}">
      <dgm:prSet/>
      <dgm:spPr/>
      <dgm:t>
        <a:bodyPr/>
        <a:lstStyle/>
        <a:p>
          <a:endParaRPr lang="en-ID">
            <a:latin typeface="HelveticaNeueLT Pro 65 Md" panose="020B0604020202020204" pitchFamily="34" charset="0"/>
          </a:endParaRPr>
        </a:p>
      </dgm:t>
    </dgm:pt>
    <dgm:pt modelId="{E561DD8E-BBBE-4F14-AB78-397F1E46212F}" type="sibTrans" cxnId="{625A51C3-95B1-4FF2-800C-90AAB4E97FA5}">
      <dgm:prSet/>
      <dgm:spPr/>
      <dgm:t>
        <a:bodyPr/>
        <a:lstStyle/>
        <a:p>
          <a:endParaRPr lang="en-ID">
            <a:latin typeface="HelveticaNeueLT Pro 65 Md" panose="020B0604020202020204" pitchFamily="34" charset="0"/>
          </a:endParaRPr>
        </a:p>
      </dgm:t>
    </dgm:pt>
    <dgm:pt modelId="{8E74185E-3DDE-4F10-AA69-45C19ABA6E84}" type="pres">
      <dgm:prSet presAssocID="{93583DA4-BB3E-49FD-A3F6-3364BAD6095F}" presName="Name0" presStyleCnt="0">
        <dgm:presLayoutVars>
          <dgm:dir/>
          <dgm:animLvl val="lvl"/>
          <dgm:resizeHandles val="exact"/>
        </dgm:presLayoutVars>
      </dgm:prSet>
      <dgm:spPr/>
    </dgm:pt>
    <dgm:pt modelId="{21FA1851-91AB-497C-8C7C-2192709C1503}" type="pres">
      <dgm:prSet presAssocID="{2FFCC7BF-CB66-4714-A992-D3419EC66E29}" presName="parTxOnly" presStyleLbl="node1" presStyleIdx="0" presStyleCnt="4">
        <dgm:presLayoutVars>
          <dgm:chMax val="0"/>
          <dgm:chPref val="0"/>
          <dgm:bulletEnabled val="1"/>
        </dgm:presLayoutVars>
      </dgm:prSet>
      <dgm:spPr/>
    </dgm:pt>
    <dgm:pt modelId="{3ABE6D33-779C-4809-9ADE-6E77EE2AB2C2}" type="pres">
      <dgm:prSet presAssocID="{491DD912-CFC4-4BAD-B5A9-D2B8CDA263C9}" presName="parTxOnlySpace" presStyleCnt="0"/>
      <dgm:spPr/>
    </dgm:pt>
    <dgm:pt modelId="{11D500C1-27F5-4379-9CAF-147604336E47}" type="pres">
      <dgm:prSet presAssocID="{9B0FD8F9-294B-4C1C-AE72-47DEB11C91D8}" presName="parTxOnly" presStyleLbl="node1" presStyleIdx="1" presStyleCnt="4">
        <dgm:presLayoutVars>
          <dgm:chMax val="0"/>
          <dgm:chPref val="0"/>
          <dgm:bulletEnabled val="1"/>
        </dgm:presLayoutVars>
      </dgm:prSet>
      <dgm:spPr/>
    </dgm:pt>
    <dgm:pt modelId="{908CA102-364D-481F-A92A-A44B1802191B}" type="pres">
      <dgm:prSet presAssocID="{84F5EED8-1C23-4362-B22D-AE46052ED48E}" presName="parTxOnlySpace" presStyleCnt="0"/>
      <dgm:spPr/>
    </dgm:pt>
    <dgm:pt modelId="{15B04FD2-C6A7-4FFE-B487-BC864D9F81ED}" type="pres">
      <dgm:prSet presAssocID="{ABBC07DF-F418-4AEE-AC5D-B13FC5906BDE}" presName="parTxOnly" presStyleLbl="node1" presStyleIdx="2" presStyleCnt="4">
        <dgm:presLayoutVars>
          <dgm:chMax val="0"/>
          <dgm:chPref val="0"/>
          <dgm:bulletEnabled val="1"/>
        </dgm:presLayoutVars>
      </dgm:prSet>
      <dgm:spPr/>
    </dgm:pt>
    <dgm:pt modelId="{9B0FEDFA-059B-43D7-AD1C-52568F9B23A2}" type="pres">
      <dgm:prSet presAssocID="{71E0299C-DD9B-434C-9DDD-D9B0FEE651E3}" presName="parTxOnlySpace" presStyleCnt="0"/>
      <dgm:spPr/>
    </dgm:pt>
    <dgm:pt modelId="{01F58CCF-4581-49FB-8266-A43B821F1186}" type="pres">
      <dgm:prSet presAssocID="{D67CCD19-39AC-403E-B323-A0E3161ABABD}" presName="parTxOnly" presStyleLbl="node1" presStyleIdx="3" presStyleCnt="4">
        <dgm:presLayoutVars>
          <dgm:chMax val="0"/>
          <dgm:chPref val="0"/>
          <dgm:bulletEnabled val="1"/>
        </dgm:presLayoutVars>
      </dgm:prSet>
      <dgm:spPr/>
    </dgm:pt>
  </dgm:ptLst>
  <dgm:cxnLst>
    <dgm:cxn modelId="{E63CC732-3219-4EFC-956E-703374B4A17A}" type="presOf" srcId="{ABBC07DF-F418-4AEE-AC5D-B13FC5906BDE}" destId="{15B04FD2-C6A7-4FFE-B487-BC864D9F81ED}" srcOrd="0" destOrd="0" presId="urn:microsoft.com/office/officeart/2005/8/layout/chevron1"/>
    <dgm:cxn modelId="{210C9F3F-2310-4B3F-902A-3DDDA1B2C034}" type="presOf" srcId="{9B0FD8F9-294B-4C1C-AE72-47DEB11C91D8}" destId="{11D500C1-27F5-4379-9CAF-147604336E47}" srcOrd="0" destOrd="0" presId="urn:microsoft.com/office/officeart/2005/8/layout/chevron1"/>
    <dgm:cxn modelId="{B1D36840-938A-4F25-8C78-5FD479BCA9A5}" srcId="{93583DA4-BB3E-49FD-A3F6-3364BAD6095F}" destId="{9B0FD8F9-294B-4C1C-AE72-47DEB11C91D8}" srcOrd="1" destOrd="0" parTransId="{81EDDF84-ED8C-48F5-AC1A-1174A00479E6}" sibTransId="{84F5EED8-1C23-4362-B22D-AE46052ED48E}"/>
    <dgm:cxn modelId="{7561B06E-E288-47A5-A6AC-AED39B290421}" srcId="{93583DA4-BB3E-49FD-A3F6-3364BAD6095F}" destId="{ABBC07DF-F418-4AEE-AC5D-B13FC5906BDE}" srcOrd="2" destOrd="0" parTransId="{8C50CFBA-7B1A-43C5-9E96-C1DC520A3246}" sibTransId="{71E0299C-DD9B-434C-9DDD-D9B0FEE651E3}"/>
    <dgm:cxn modelId="{7FA58E99-1116-4823-A5D5-2EDAA6CED5D0}" type="presOf" srcId="{D67CCD19-39AC-403E-B323-A0E3161ABABD}" destId="{01F58CCF-4581-49FB-8266-A43B821F1186}" srcOrd="0" destOrd="0" presId="urn:microsoft.com/office/officeart/2005/8/layout/chevron1"/>
    <dgm:cxn modelId="{B3688AAC-D549-4A1C-A86B-D3E688BCAF17}" type="presOf" srcId="{93583DA4-BB3E-49FD-A3F6-3364BAD6095F}" destId="{8E74185E-3DDE-4F10-AA69-45C19ABA6E84}" srcOrd="0" destOrd="0" presId="urn:microsoft.com/office/officeart/2005/8/layout/chevron1"/>
    <dgm:cxn modelId="{6E8F36AD-5A06-4658-8EA0-21B630E47F55}" srcId="{93583DA4-BB3E-49FD-A3F6-3364BAD6095F}" destId="{2FFCC7BF-CB66-4714-A992-D3419EC66E29}" srcOrd="0" destOrd="0" parTransId="{22AF1208-1BB6-428D-8ECD-3314C2D4D07F}" sibTransId="{491DD912-CFC4-4BAD-B5A9-D2B8CDA263C9}"/>
    <dgm:cxn modelId="{12133FBA-98AC-4B62-BCF7-6581E2C43275}" type="presOf" srcId="{2FFCC7BF-CB66-4714-A992-D3419EC66E29}" destId="{21FA1851-91AB-497C-8C7C-2192709C1503}" srcOrd="0" destOrd="0" presId="urn:microsoft.com/office/officeart/2005/8/layout/chevron1"/>
    <dgm:cxn modelId="{625A51C3-95B1-4FF2-800C-90AAB4E97FA5}" srcId="{93583DA4-BB3E-49FD-A3F6-3364BAD6095F}" destId="{D67CCD19-39AC-403E-B323-A0E3161ABABD}" srcOrd="3" destOrd="0" parTransId="{0BAC3BD1-D96A-4EBF-AAB6-8335D77D59C3}" sibTransId="{E561DD8E-BBBE-4F14-AB78-397F1E46212F}"/>
    <dgm:cxn modelId="{DED129A8-CCDA-43B4-9AF1-CA32A7110A88}" type="presParOf" srcId="{8E74185E-3DDE-4F10-AA69-45C19ABA6E84}" destId="{21FA1851-91AB-497C-8C7C-2192709C1503}" srcOrd="0" destOrd="0" presId="urn:microsoft.com/office/officeart/2005/8/layout/chevron1"/>
    <dgm:cxn modelId="{AFF6A32C-7379-4533-8DB9-F96BCEBE8BF1}" type="presParOf" srcId="{8E74185E-3DDE-4F10-AA69-45C19ABA6E84}" destId="{3ABE6D33-779C-4809-9ADE-6E77EE2AB2C2}" srcOrd="1" destOrd="0" presId="urn:microsoft.com/office/officeart/2005/8/layout/chevron1"/>
    <dgm:cxn modelId="{7A9052E4-87F9-4CE7-B5A5-32179329D9E6}" type="presParOf" srcId="{8E74185E-3DDE-4F10-AA69-45C19ABA6E84}" destId="{11D500C1-27F5-4379-9CAF-147604336E47}" srcOrd="2" destOrd="0" presId="urn:microsoft.com/office/officeart/2005/8/layout/chevron1"/>
    <dgm:cxn modelId="{57A0B20E-CCBF-4D26-8435-3CDA724D31DB}" type="presParOf" srcId="{8E74185E-3DDE-4F10-AA69-45C19ABA6E84}" destId="{908CA102-364D-481F-A92A-A44B1802191B}" srcOrd="3" destOrd="0" presId="urn:microsoft.com/office/officeart/2005/8/layout/chevron1"/>
    <dgm:cxn modelId="{44D71479-582C-45B9-B926-9670DA6B3B29}" type="presParOf" srcId="{8E74185E-3DDE-4F10-AA69-45C19ABA6E84}" destId="{15B04FD2-C6A7-4FFE-B487-BC864D9F81ED}" srcOrd="4" destOrd="0" presId="urn:microsoft.com/office/officeart/2005/8/layout/chevron1"/>
    <dgm:cxn modelId="{33E4DA27-5349-41E2-9630-5A2A61D939F8}" type="presParOf" srcId="{8E74185E-3DDE-4F10-AA69-45C19ABA6E84}" destId="{9B0FEDFA-059B-43D7-AD1C-52568F9B23A2}" srcOrd="5" destOrd="0" presId="urn:microsoft.com/office/officeart/2005/8/layout/chevron1"/>
    <dgm:cxn modelId="{ED9009EA-956E-4628-9921-7164F2472AD7}" type="presParOf" srcId="{8E74185E-3DDE-4F10-AA69-45C19ABA6E84}" destId="{01F58CCF-4581-49FB-8266-A43B821F118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CE643-4E66-41B9-AAF2-72C93D5F0AEB}" type="doc">
      <dgm:prSet loTypeId="urn:microsoft.com/office/officeart/2005/8/layout/vList3" loCatId="list" qsTypeId="urn:microsoft.com/office/officeart/2005/8/quickstyle/simple1" qsCatId="simple" csTypeId="urn:microsoft.com/office/officeart/2005/8/colors/accent1_2" csCatId="accent1" phldr="1"/>
      <dgm:spPr/>
    </dgm:pt>
    <dgm:pt modelId="{EC40CF6C-7029-403E-9829-7E7CCCF2FEB7}">
      <dgm:prSet phldrT="[Text]"/>
      <dgm:spPr>
        <a:solidFill>
          <a:srgbClr val="7FE5CD"/>
        </a:solidFill>
      </dgm:spPr>
      <dgm:t>
        <a:bodyPr/>
        <a:lstStyle/>
        <a:p>
          <a:r>
            <a:rPr lang="en-US" b="0" dirty="0" err="1">
              <a:latin typeface="HelveticaNeueLT Pro 65 Md" panose="020B0604020202020204" pitchFamily="34" charset="0"/>
            </a:rPr>
            <a:t>orders_dataset</a:t>
          </a:r>
          <a:endParaRPr lang="en-ID" b="0" dirty="0">
            <a:latin typeface="HelveticaNeueLT Pro 65 Md" panose="020B0604020202020204" pitchFamily="34" charset="0"/>
          </a:endParaRPr>
        </a:p>
      </dgm:t>
    </dgm:pt>
    <dgm:pt modelId="{2454F015-3B30-4D98-9AF8-E6F2238A9C66}" type="parTrans" cxnId="{631906FA-4D25-48A6-8A92-956B35D1DBF3}">
      <dgm:prSet/>
      <dgm:spPr/>
      <dgm:t>
        <a:bodyPr/>
        <a:lstStyle/>
        <a:p>
          <a:endParaRPr lang="en-ID">
            <a:latin typeface="HelveticaNeueLT Pro 55 Roman" panose="020B0604020202020204" pitchFamily="34" charset="0"/>
          </a:endParaRPr>
        </a:p>
      </dgm:t>
    </dgm:pt>
    <dgm:pt modelId="{644D8D02-E5A7-4CE6-82E2-A3157A8AF008}" type="sibTrans" cxnId="{631906FA-4D25-48A6-8A92-956B35D1DBF3}">
      <dgm:prSet/>
      <dgm:spPr/>
      <dgm:t>
        <a:bodyPr/>
        <a:lstStyle/>
        <a:p>
          <a:endParaRPr lang="en-ID">
            <a:latin typeface="HelveticaNeueLT Pro 55 Roman" panose="020B0604020202020204" pitchFamily="34" charset="0"/>
          </a:endParaRPr>
        </a:p>
      </dgm:t>
    </dgm:pt>
    <dgm:pt modelId="{571F55DB-4280-4D7D-86BB-A1C8E962E3C5}">
      <dgm:prSet phldrT="[Text]"/>
      <dgm:spPr>
        <a:solidFill>
          <a:srgbClr val="7FE5CD"/>
        </a:solidFill>
      </dgm:spPr>
      <dgm:t>
        <a:bodyPr/>
        <a:lstStyle/>
        <a:p>
          <a:r>
            <a:rPr lang="en-US" b="0" dirty="0" err="1">
              <a:latin typeface="HelveticaNeueLT Pro 65 Md" panose="020B0604020202020204" pitchFamily="34" charset="0"/>
            </a:rPr>
            <a:t>items_dataset</a:t>
          </a:r>
          <a:endParaRPr lang="en-ID" b="0" dirty="0">
            <a:latin typeface="HelveticaNeueLT Pro 65 Md" panose="020B0604020202020204" pitchFamily="34" charset="0"/>
          </a:endParaRPr>
        </a:p>
      </dgm:t>
    </dgm:pt>
    <dgm:pt modelId="{E120C969-F727-458A-88C7-D50D1810A210}" type="parTrans" cxnId="{2268B928-CD1E-4C68-92DB-A6993DD76710}">
      <dgm:prSet/>
      <dgm:spPr/>
      <dgm:t>
        <a:bodyPr/>
        <a:lstStyle/>
        <a:p>
          <a:endParaRPr lang="en-ID">
            <a:latin typeface="HelveticaNeueLT Pro 55 Roman" panose="020B0604020202020204" pitchFamily="34" charset="0"/>
          </a:endParaRPr>
        </a:p>
      </dgm:t>
    </dgm:pt>
    <dgm:pt modelId="{6B916C94-628C-407B-B8D3-7F653AC110EF}" type="sibTrans" cxnId="{2268B928-CD1E-4C68-92DB-A6993DD76710}">
      <dgm:prSet/>
      <dgm:spPr/>
      <dgm:t>
        <a:bodyPr/>
        <a:lstStyle/>
        <a:p>
          <a:endParaRPr lang="en-ID">
            <a:latin typeface="HelveticaNeueLT Pro 55 Roman" panose="020B0604020202020204" pitchFamily="34" charset="0"/>
          </a:endParaRPr>
        </a:p>
      </dgm:t>
    </dgm:pt>
    <dgm:pt modelId="{93E65512-727B-4DFE-8B69-2F134C4EE68C}">
      <dgm:prSet phldrT="[Text]"/>
      <dgm:spPr>
        <a:solidFill>
          <a:srgbClr val="7BDB94"/>
        </a:solidFill>
      </dgm:spPr>
      <dgm:t>
        <a:bodyPr/>
        <a:lstStyle/>
        <a:p>
          <a:r>
            <a:rPr lang="en-US" b="0" dirty="0" err="1">
              <a:latin typeface="HelveticaNeueLT Pro 65 Md" panose="020B0604020202020204" pitchFamily="34" charset="0"/>
            </a:rPr>
            <a:t>customers_dataset</a:t>
          </a:r>
          <a:endParaRPr lang="en-US" b="0" dirty="0">
            <a:latin typeface="HelveticaNeueLT Pro 65 Md" panose="020B0604020202020204" pitchFamily="34" charset="0"/>
          </a:endParaRPr>
        </a:p>
      </dgm:t>
    </dgm:pt>
    <dgm:pt modelId="{0072FED5-6E81-48CE-AB3F-CF30B0D4A110}" type="parTrans" cxnId="{471BFE31-AB56-46E8-94FF-2E6C6185B952}">
      <dgm:prSet/>
      <dgm:spPr/>
      <dgm:t>
        <a:bodyPr/>
        <a:lstStyle/>
        <a:p>
          <a:endParaRPr lang="en-ID">
            <a:latin typeface="HelveticaNeueLT Pro 55 Roman" panose="020B0604020202020204" pitchFamily="34" charset="0"/>
          </a:endParaRPr>
        </a:p>
      </dgm:t>
    </dgm:pt>
    <dgm:pt modelId="{D819223D-749B-4667-8703-EAC72A6D10F9}" type="sibTrans" cxnId="{471BFE31-AB56-46E8-94FF-2E6C6185B952}">
      <dgm:prSet/>
      <dgm:spPr/>
      <dgm:t>
        <a:bodyPr/>
        <a:lstStyle/>
        <a:p>
          <a:endParaRPr lang="en-ID">
            <a:latin typeface="HelveticaNeueLT Pro 55 Roman" panose="020B0604020202020204" pitchFamily="34" charset="0"/>
          </a:endParaRPr>
        </a:p>
      </dgm:t>
    </dgm:pt>
    <dgm:pt modelId="{6CEA53D8-CC42-486F-85DF-B2337DDE992B}">
      <dgm:prSet phldrT="[Text]"/>
      <dgm:spPr>
        <a:solidFill>
          <a:srgbClr val="7BDB94"/>
        </a:solidFill>
      </dgm:spPr>
      <dgm:t>
        <a:bodyPr/>
        <a:lstStyle/>
        <a:p>
          <a:r>
            <a:rPr lang="en-US" b="0" dirty="0" err="1">
              <a:latin typeface="HelveticaNeueLT Pro 65 Md" panose="020B0604020202020204" pitchFamily="34" charset="0"/>
            </a:rPr>
            <a:t>order_payments_dataset</a:t>
          </a:r>
          <a:endParaRPr lang="en-US" b="0" dirty="0">
            <a:latin typeface="HelveticaNeueLT Pro 65 Md" panose="020B0604020202020204" pitchFamily="34" charset="0"/>
          </a:endParaRPr>
        </a:p>
      </dgm:t>
    </dgm:pt>
    <dgm:pt modelId="{40F1E879-ED0B-471F-84E3-EB41D45D4655}" type="parTrans" cxnId="{2D81E35E-CD58-4647-B670-7258F2BF55AA}">
      <dgm:prSet/>
      <dgm:spPr/>
      <dgm:t>
        <a:bodyPr/>
        <a:lstStyle/>
        <a:p>
          <a:endParaRPr lang="en-ID">
            <a:latin typeface="HelveticaNeueLT Pro 55 Roman" panose="020B0604020202020204" pitchFamily="34" charset="0"/>
          </a:endParaRPr>
        </a:p>
      </dgm:t>
    </dgm:pt>
    <dgm:pt modelId="{C669C527-57DD-4197-9872-956A2821C7F5}" type="sibTrans" cxnId="{2D81E35E-CD58-4647-B670-7258F2BF55AA}">
      <dgm:prSet/>
      <dgm:spPr/>
      <dgm:t>
        <a:bodyPr/>
        <a:lstStyle/>
        <a:p>
          <a:endParaRPr lang="en-ID">
            <a:latin typeface="HelveticaNeueLT Pro 55 Roman" panose="020B0604020202020204" pitchFamily="34" charset="0"/>
          </a:endParaRPr>
        </a:p>
      </dgm:t>
    </dgm:pt>
    <dgm:pt modelId="{D83E1ADA-D711-49CE-BD40-D313ED75C19C}">
      <dgm:prSet phldrT="[Text]"/>
      <dgm:spPr>
        <a:solidFill>
          <a:srgbClr val="8ED56B"/>
        </a:solidFill>
      </dgm:spPr>
      <dgm:t>
        <a:bodyPr/>
        <a:lstStyle/>
        <a:p>
          <a:r>
            <a:rPr lang="en-US" b="0" dirty="0" err="1">
              <a:latin typeface="HelveticaNeueLT Pro 65 Md" panose="020B0604020202020204" pitchFamily="34" charset="0"/>
            </a:rPr>
            <a:t>products_dataset</a:t>
          </a:r>
          <a:endParaRPr lang="en-US" b="0" dirty="0">
            <a:latin typeface="HelveticaNeueLT Pro 65 Md" panose="020B0604020202020204" pitchFamily="34" charset="0"/>
          </a:endParaRPr>
        </a:p>
      </dgm:t>
    </dgm:pt>
    <dgm:pt modelId="{D7DB8907-A65D-4CE6-9ECC-1E7EF795D249}" type="parTrans" cxnId="{6F003A96-0BD9-4D43-B006-12F9B524636D}">
      <dgm:prSet/>
      <dgm:spPr/>
      <dgm:t>
        <a:bodyPr/>
        <a:lstStyle/>
        <a:p>
          <a:endParaRPr lang="en-ID">
            <a:latin typeface="HelveticaNeueLT Pro 55 Roman" panose="020B0604020202020204" pitchFamily="34" charset="0"/>
          </a:endParaRPr>
        </a:p>
      </dgm:t>
    </dgm:pt>
    <dgm:pt modelId="{1015E712-4163-43FF-8702-9A7CE32F9013}" type="sibTrans" cxnId="{6F003A96-0BD9-4D43-B006-12F9B524636D}">
      <dgm:prSet/>
      <dgm:spPr/>
      <dgm:t>
        <a:bodyPr/>
        <a:lstStyle/>
        <a:p>
          <a:endParaRPr lang="en-ID">
            <a:latin typeface="HelveticaNeueLT Pro 55 Roman" panose="020B0604020202020204" pitchFamily="34" charset="0"/>
          </a:endParaRPr>
        </a:p>
      </dgm:t>
    </dgm:pt>
    <dgm:pt modelId="{17C39BB3-F08D-411E-A7C9-9DC6770D032F}">
      <dgm:prSet phldrT="[Text]"/>
      <dgm:spPr>
        <a:solidFill>
          <a:srgbClr val="9ED86B"/>
        </a:solidFill>
      </dgm:spPr>
      <dgm:t>
        <a:bodyPr/>
        <a:lstStyle/>
        <a:p>
          <a:r>
            <a:rPr lang="en-US" b="0" dirty="0" err="1">
              <a:latin typeface="HelveticaNeueLT Pro 65 Md" panose="020B0604020202020204" pitchFamily="34" charset="0"/>
            </a:rPr>
            <a:t>product_category_name_translate</a:t>
          </a:r>
          <a:endParaRPr lang="en-US" b="0" dirty="0">
            <a:latin typeface="HelveticaNeueLT Pro 65 Md" panose="020B0604020202020204" pitchFamily="34" charset="0"/>
          </a:endParaRPr>
        </a:p>
      </dgm:t>
    </dgm:pt>
    <dgm:pt modelId="{694D1323-4AE6-45AC-B7D2-172CA34F9076}" type="parTrans" cxnId="{B618CCE5-BAF9-4AA6-920A-49D06AFB7737}">
      <dgm:prSet/>
      <dgm:spPr/>
      <dgm:t>
        <a:bodyPr/>
        <a:lstStyle/>
        <a:p>
          <a:endParaRPr lang="en-ID">
            <a:latin typeface="HelveticaNeueLT Pro 55 Roman" panose="020B0604020202020204" pitchFamily="34" charset="0"/>
          </a:endParaRPr>
        </a:p>
      </dgm:t>
    </dgm:pt>
    <dgm:pt modelId="{2486A529-2E47-40D5-885B-9C875B7A08B8}" type="sibTrans" cxnId="{B618CCE5-BAF9-4AA6-920A-49D06AFB7737}">
      <dgm:prSet/>
      <dgm:spPr/>
      <dgm:t>
        <a:bodyPr/>
        <a:lstStyle/>
        <a:p>
          <a:endParaRPr lang="en-ID">
            <a:latin typeface="HelveticaNeueLT Pro 55 Roman" panose="020B0604020202020204" pitchFamily="34" charset="0"/>
          </a:endParaRPr>
        </a:p>
      </dgm:t>
    </dgm:pt>
    <dgm:pt modelId="{3E127FF9-33F5-4ABC-8717-FA4570CE0D61}" type="pres">
      <dgm:prSet presAssocID="{01ACE643-4E66-41B9-AAF2-72C93D5F0AEB}" presName="linearFlow" presStyleCnt="0">
        <dgm:presLayoutVars>
          <dgm:dir/>
          <dgm:resizeHandles val="exact"/>
        </dgm:presLayoutVars>
      </dgm:prSet>
      <dgm:spPr/>
    </dgm:pt>
    <dgm:pt modelId="{485511A7-408F-4FCC-B8B1-C600DC34D8B9}" type="pres">
      <dgm:prSet presAssocID="{EC40CF6C-7029-403E-9829-7E7CCCF2FEB7}" presName="composite" presStyleCnt="0"/>
      <dgm:spPr/>
    </dgm:pt>
    <dgm:pt modelId="{48F83D21-6FD8-44F2-8CA0-BD5629F4F71B}" type="pres">
      <dgm:prSet presAssocID="{EC40CF6C-7029-403E-9829-7E7CCCF2FEB7}"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a:ext>
      </dgm:extLst>
    </dgm:pt>
    <dgm:pt modelId="{B23E79ED-65ED-4485-B965-78B5410C2609}" type="pres">
      <dgm:prSet presAssocID="{EC40CF6C-7029-403E-9829-7E7CCCF2FEB7}" presName="txShp" presStyleLbl="node1" presStyleIdx="0" presStyleCnt="6">
        <dgm:presLayoutVars>
          <dgm:bulletEnabled val="1"/>
        </dgm:presLayoutVars>
      </dgm:prSet>
      <dgm:spPr/>
    </dgm:pt>
    <dgm:pt modelId="{4CD343BA-AF3C-4C1C-B464-E872442ADA76}" type="pres">
      <dgm:prSet presAssocID="{644D8D02-E5A7-4CE6-82E2-A3157A8AF008}" presName="spacing" presStyleCnt="0"/>
      <dgm:spPr/>
    </dgm:pt>
    <dgm:pt modelId="{50B2CFEF-B13C-42DE-98B3-067DBDBAE3D9}" type="pres">
      <dgm:prSet presAssocID="{571F55DB-4280-4D7D-86BB-A1C8E962E3C5}" presName="composite" presStyleCnt="0"/>
      <dgm:spPr/>
    </dgm:pt>
    <dgm:pt modelId="{EF6A8BB5-6E13-4E65-A9C0-92FE799CC5E8}" type="pres">
      <dgm:prSet presAssocID="{571F55DB-4280-4D7D-86BB-A1C8E962E3C5}"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x"/>
        </a:ext>
      </dgm:extLst>
    </dgm:pt>
    <dgm:pt modelId="{5B5FDE57-7A18-4CC5-A3B9-03C26535C5F4}" type="pres">
      <dgm:prSet presAssocID="{571F55DB-4280-4D7D-86BB-A1C8E962E3C5}" presName="txShp" presStyleLbl="node1" presStyleIdx="1" presStyleCnt="6">
        <dgm:presLayoutVars>
          <dgm:bulletEnabled val="1"/>
        </dgm:presLayoutVars>
      </dgm:prSet>
      <dgm:spPr/>
    </dgm:pt>
    <dgm:pt modelId="{84C789AB-9E71-4D9E-810B-7E44433AB1CC}" type="pres">
      <dgm:prSet presAssocID="{6B916C94-628C-407B-B8D3-7F653AC110EF}" presName="spacing" presStyleCnt="0"/>
      <dgm:spPr/>
    </dgm:pt>
    <dgm:pt modelId="{4385F69F-A7F4-4065-A572-9A56EA2E02EB}" type="pres">
      <dgm:prSet presAssocID="{93E65512-727B-4DFE-8B69-2F134C4EE68C}" presName="composite" presStyleCnt="0"/>
      <dgm:spPr/>
    </dgm:pt>
    <dgm:pt modelId="{59F07A31-7F87-46B2-82F7-FBD0B3591515}" type="pres">
      <dgm:prSet presAssocID="{93E65512-727B-4DFE-8B69-2F134C4EE68C}"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a:ext>
      </dgm:extLst>
    </dgm:pt>
    <dgm:pt modelId="{E0763B66-0E43-4C3E-9848-7604807A3B56}" type="pres">
      <dgm:prSet presAssocID="{93E65512-727B-4DFE-8B69-2F134C4EE68C}" presName="txShp" presStyleLbl="node1" presStyleIdx="2" presStyleCnt="6">
        <dgm:presLayoutVars>
          <dgm:bulletEnabled val="1"/>
        </dgm:presLayoutVars>
      </dgm:prSet>
      <dgm:spPr/>
    </dgm:pt>
    <dgm:pt modelId="{FB90FD1A-FA11-4650-991F-F751F49AD276}" type="pres">
      <dgm:prSet presAssocID="{D819223D-749B-4667-8703-EAC72A6D10F9}" presName="spacing" presStyleCnt="0"/>
      <dgm:spPr/>
    </dgm:pt>
    <dgm:pt modelId="{7A1A205C-9CD1-4A6B-9E7E-C908A10167B9}" type="pres">
      <dgm:prSet presAssocID="{6CEA53D8-CC42-486F-85DF-B2337DDE992B}" presName="composite" presStyleCnt="0"/>
      <dgm:spPr/>
    </dgm:pt>
    <dgm:pt modelId="{20877335-E3C8-49C2-8DBF-7B07F1A5857E}" type="pres">
      <dgm:prSet presAssocID="{6CEA53D8-CC42-486F-85DF-B2337DDE992B}"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llar"/>
        </a:ext>
      </dgm:extLst>
    </dgm:pt>
    <dgm:pt modelId="{D1A00CCA-2F2F-427E-8A67-C190F0D84B11}" type="pres">
      <dgm:prSet presAssocID="{6CEA53D8-CC42-486F-85DF-B2337DDE992B}" presName="txShp" presStyleLbl="node1" presStyleIdx="3" presStyleCnt="6">
        <dgm:presLayoutVars>
          <dgm:bulletEnabled val="1"/>
        </dgm:presLayoutVars>
      </dgm:prSet>
      <dgm:spPr/>
    </dgm:pt>
    <dgm:pt modelId="{EC844C64-5D50-4CC3-87FD-3E241546A023}" type="pres">
      <dgm:prSet presAssocID="{C669C527-57DD-4197-9872-956A2821C7F5}" presName="spacing" presStyleCnt="0"/>
      <dgm:spPr/>
    </dgm:pt>
    <dgm:pt modelId="{797CB982-95DE-4A7B-9D2F-3974D43F563D}" type="pres">
      <dgm:prSet presAssocID="{D83E1ADA-D711-49CE-BD40-D313ED75C19C}" presName="composite" presStyleCnt="0"/>
      <dgm:spPr/>
    </dgm:pt>
    <dgm:pt modelId="{D7EE51CD-9055-4094-955F-1DF09A8A3D32}" type="pres">
      <dgm:prSet presAssocID="{D83E1ADA-D711-49CE-BD40-D313ED75C19C}"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hopping bag"/>
        </a:ext>
      </dgm:extLst>
    </dgm:pt>
    <dgm:pt modelId="{A84E64DB-D1D9-4471-B8D6-FC5726BCCE77}" type="pres">
      <dgm:prSet presAssocID="{D83E1ADA-D711-49CE-BD40-D313ED75C19C}" presName="txShp" presStyleLbl="node1" presStyleIdx="4" presStyleCnt="6">
        <dgm:presLayoutVars>
          <dgm:bulletEnabled val="1"/>
        </dgm:presLayoutVars>
      </dgm:prSet>
      <dgm:spPr/>
    </dgm:pt>
    <dgm:pt modelId="{E8F40536-0068-426E-800F-8C111B445466}" type="pres">
      <dgm:prSet presAssocID="{1015E712-4163-43FF-8702-9A7CE32F9013}" presName="spacing" presStyleCnt="0"/>
      <dgm:spPr/>
    </dgm:pt>
    <dgm:pt modelId="{6A17FEDF-B88C-4907-98D4-A28C4C4A061B}" type="pres">
      <dgm:prSet presAssocID="{17C39BB3-F08D-411E-A7C9-9DC6770D032F}" presName="composite" presStyleCnt="0"/>
      <dgm:spPr/>
    </dgm:pt>
    <dgm:pt modelId="{22F28AB4-E9A7-414E-82FC-8F266CB3571A}" type="pres">
      <dgm:prSet presAssocID="{17C39BB3-F08D-411E-A7C9-9DC6770D032F}"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Playbook"/>
        </a:ext>
      </dgm:extLst>
    </dgm:pt>
    <dgm:pt modelId="{C293ADB7-BF07-4C09-95DF-B0F5374DD351}" type="pres">
      <dgm:prSet presAssocID="{17C39BB3-F08D-411E-A7C9-9DC6770D032F}" presName="txShp" presStyleLbl="node1" presStyleIdx="5" presStyleCnt="6">
        <dgm:presLayoutVars>
          <dgm:bulletEnabled val="1"/>
        </dgm:presLayoutVars>
      </dgm:prSet>
      <dgm:spPr/>
    </dgm:pt>
  </dgm:ptLst>
  <dgm:cxnLst>
    <dgm:cxn modelId="{2268B928-CD1E-4C68-92DB-A6993DD76710}" srcId="{01ACE643-4E66-41B9-AAF2-72C93D5F0AEB}" destId="{571F55DB-4280-4D7D-86BB-A1C8E962E3C5}" srcOrd="1" destOrd="0" parTransId="{E120C969-F727-458A-88C7-D50D1810A210}" sibTransId="{6B916C94-628C-407B-B8D3-7F653AC110EF}"/>
    <dgm:cxn modelId="{471BFE31-AB56-46E8-94FF-2E6C6185B952}" srcId="{01ACE643-4E66-41B9-AAF2-72C93D5F0AEB}" destId="{93E65512-727B-4DFE-8B69-2F134C4EE68C}" srcOrd="2" destOrd="0" parTransId="{0072FED5-6E81-48CE-AB3F-CF30B0D4A110}" sibTransId="{D819223D-749B-4667-8703-EAC72A6D10F9}"/>
    <dgm:cxn modelId="{2D81E35E-CD58-4647-B670-7258F2BF55AA}" srcId="{01ACE643-4E66-41B9-AAF2-72C93D5F0AEB}" destId="{6CEA53D8-CC42-486F-85DF-B2337DDE992B}" srcOrd="3" destOrd="0" parTransId="{40F1E879-ED0B-471F-84E3-EB41D45D4655}" sibTransId="{C669C527-57DD-4197-9872-956A2821C7F5}"/>
    <dgm:cxn modelId="{7A1CC07D-C104-4B8C-8922-70716504751A}" type="presOf" srcId="{571F55DB-4280-4D7D-86BB-A1C8E962E3C5}" destId="{5B5FDE57-7A18-4CC5-A3B9-03C26535C5F4}" srcOrd="0" destOrd="0" presId="urn:microsoft.com/office/officeart/2005/8/layout/vList3"/>
    <dgm:cxn modelId="{E6F58E89-E803-4F1B-B8F9-9BF0AE85E0BF}" type="presOf" srcId="{6CEA53D8-CC42-486F-85DF-B2337DDE992B}" destId="{D1A00CCA-2F2F-427E-8A67-C190F0D84B11}" srcOrd="0" destOrd="0" presId="urn:microsoft.com/office/officeart/2005/8/layout/vList3"/>
    <dgm:cxn modelId="{6F003A96-0BD9-4D43-B006-12F9B524636D}" srcId="{01ACE643-4E66-41B9-AAF2-72C93D5F0AEB}" destId="{D83E1ADA-D711-49CE-BD40-D313ED75C19C}" srcOrd="4" destOrd="0" parTransId="{D7DB8907-A65D-4CE6-9ECC-1E7EF795D249}" sibTransId="{1015E712-4163-43FF-8702-9A7CE32F9013}"/>
    <dgm:cxn modelId="{E3E9D59F-2379-41BB-A0EA-DB834BEDDAB1}" type="presOf" srcId="{17C39BB3-F08D-411E-A7C9-9DC6770D032F}" destId="{C293ADB7-BF07-4C09-95DF-B0F5374DD351}" srcOrd="0" destOrd="0" presId="urn:microsoft.com/office/officeart/2005/8/layout/vList3"/>
    <dgm:cxn modelId="{7A1A31C2-43AA-4160-ABDA-0BB9233135B7}" type="presOf" srcId="{01ACE643-4E66-41B9-AAF2-72C93D5F0AEB}" destId="{3E127FF9-33F5-4ABC-8717-FA4570CE0D61}" srcOrd="0" destOrd="0" presId="urn:microsoft.com/office/officeart/2005/8/layout/vList3"/>
    <dgm:cxn modelId="{BC10BAC8-3410-48FA-B070-D39827E9781A}" type="presOf" srcId="{93E65512-727B-4DFE-8B69-2F134C4EE68C}" destId="{E0763B66-0E43-4C3E-9848-7604807A3B56}" srcOrd="0" destOrd="0" presId="urn:microsoft.com/office/officeart/2005/8/layout/vList3"/>
    <dgm:cxn modelId="{1F6960DC-8276-4B62-A2DD-0F49464BA1E4}" type="presOf" srcId="{EC40CF6C-7029-403E-9829-7E7CCCF2FEB7}" destId="{B23E79ED-65ED-4485-B965-78B5410C2609}" srcOrd="0" destOrd="0" presId="urn:microsoft.com/office/officeart/2005/8/layout/vList3"/>
    <dgm:cxn modelId="{B618CCE5-BAF9-4AA6-920A-49D06AFB7737}" srcId="{01ACE643-4E66-41B9-AAF2-72C93D5F0AEB}" destId="{17C39BB3-F08D-411E-A7C9-9DC6770D032F}" srcOrd="5" destOrd="0" parTransId="{694D1323-4AE6-45AC-B7D2-172CA34F9076}" sibTransId="{2486A529-2E47-40D5-885B-9C875B7A08B8}"/>
    <dgm:cxn modelId="{71940DF6-2E63-466D-9FA4-4F1110C02809}" type="presOf" srcId="{D83E1ADA-D711-49CE-BD40-D313ED75C19C}" destId="{A84E64DB-D1D9-4471-B8D6-FC5726BCCE77}" srcOrd="0" destOrd="0" presId="urn:microsoft.com/office/officeart/2005/8/layout/vList3"/>
    <dgm:cxn modelId="{631906FA-4D25-48A6-8A92-956B35D1DBF3}" srcId="{01ACE643-4E66-41B9-AAF2-72C93D5F0AEB}" destId="{EC40CF6C-7029-403E-9829-7E7CCCF2FEB7}" srcOrd="0" destOrd="0" parTransId="{2454F015-3B30-4D98-9AF8-E6F2238A9C66}" sibTransId="{644D8D02-E5A7-4CE6-82E2-A3157A8AF008}"/>
    <dgm:cxn modelId="{21F490CB-134C-4A61-AE60-495F573BFE30}" type="presParOf" srcId="{3E127FF9-33F5-4ABC-8717-FA4570CE0D61}" destId="{485511A7-408F-4FCC-B8B1-C600DC34D8B9}" srcOrd="0" destOrd="0" presId="urn:microsoft.com/office/officeart/2005/8/layout/vList3"/>
    <dgm:cxn modelId="{ED58EA6F-7ACF-4225-99E3-C4C7439CDBC1}" type="presParOf" srcId="{485511A7-408F-4FCC-B8B1-C600DC34D8B9}" destId="{48F83D21-6FD8-44F2-8CA0-BD5629F4F71B}" srcOrd="0" destOrd="0" presId="urn:microsoft.com/office/officeart/2005/8/layout/vList3"/>
    <dgm:cxn modelId="{2FBDF3AC-4C6C-4BA8-B71F-AA9388B80AF9}" type="presParOf" srcId="{485511A7-408F-4FCC-B8B1-C600DC34D8B9}" destId="{B23E79ED-65ED-4485-B965-78B5410C2609}" srcOrd="1" destOrd="0" presId="urn:microsoft.com/office/officeart/2005/8/layout/vList3"/>
    <dgm:cxn modelId="{0FDE35CC-6093-40B7-8A25-E443880A8229}" type="presParOf" srcId="{3E127FF9-33F5-4ABC-8717-FA4570CE0D61}" destId="{4CD343BA-AF3C-4C1C-B464-E872442ADA76}" srcOrd="1" destOrd="0" presId="urn:microsoft.com/office/officeart/2005/8/layout/vList3"/>
    <dgm:cxn modelId="{52419399-7B96-4DCA-81A5-2DFA47ED533C}" type="presParOf" srcId="{3E127FF9-33F5-4ABC-8717-FA4570CE0D61}" destId="{50B2CFEF-B13C-42DE-98B3-067DBDBAE3D9}" srcOrd="2" destOrd="0" presId="urn:microsoft.com/office/officeart/2005/8/layout/vList3"/>
    <dgm:cxn modelId="{4D1FE911-FBBA-4C17-AA49-882A9FE385CD}" type="presParOf" srcId="{50B2CFEF-B13C-42DE-98B3-067DBDBAE3D9}" destId="{EF6A8BB5-6E13-4E65-A9C0-92FE799CC5E8}" srcOrd="0" destOrd="0" presId="urn:microsoft.com/office/officeart/2005/8/layout/vList3"/>
    <dgm:cxn modelId="{355EB224-CB4E-43E1-B61A-B16A095ECB7E}" type="presParOf" srcId="{50B2CFEF-B13C-42DE-98B3-067DBDBAE3D9}" destId="{5B5FDE57-7A18-4CC5-A3B9-03C26535C5F4}" srcOrd="1" destOrd="0" presId="urn:microsoft.com/office/officeart/2005/8/layout/vList3"/>
    <dgm:cxn modelId="{3528459D-6929-4205-B3B4-F2C27B80C2EC}" type="presParOf" srcId="{3E127FF9-33F5-4ABC-8717-FA4570CE0D61}" destId="{84C789AB-9E71-4D9E-810B-7E44433AB1CC}" srcOrd="3" destOrd="0" presId="urn:microsoft.com/office/officeart/2005/8/layout/vList3"/>
    <dgm:cxn modelId="{C8B86F04-4CBF-43B4-9F8A-7F155A9091EB}" type="presParOf" srcId="{3E127FF9-33F5-4ABC-8717-FA4570CE0D61}" destId="{4385F69F-A7F4-4065-A572-9A56EA2E02EB}" srcOrd="4" destOrd="0" presId="urn:microsoft.com/office/officeart/2005/8/layout/vList3"/>
    <dgm:cxn modelId="{961FDF01-B901-4340-894F-9574D80072F0}" type="presParOf" srcId="{4385F69F-A7F4-4065-A572-9A56EA2E02EB}" destId="{59F07A31-7F87-46B2-82F7-FBD0B3591515}" srcOrd="0" destOrd="0" presId="urn:microsoft.com/office/officeart/2005/8/layout/vList3"/>
    <dgm:cxn modelId="{8D2ABFB6-3839-40D6-92A4-9E2251542079}" type="presParOf" srcId="{4385F69F-A7F4-4065-A572-9A56EA2E02EB}" destId="{E0763B66-0E43-4C3E-9848-7604807A3B56}" srcOrd="1" destOrd="0" presId="urn:microsoft.com/office/officeart/2005/8/layout/vList3"/>
    <dgm:cxn modelId="{92D43604-3FA9-47FF-A702-5DD6A86B3FBA}" type="presParOf" srcId="{3E127FF9-33F5-4ABC-8717-FA4570CE0D61}" destId="{FB90FD1A-FA11-4650-991F-F751F49AD276}" srcOrd="5" destOrd="0" presId="urn:microsoft.com/office/officeart/2005/8/layout/vList3"/>
    <dgm:cxn modelId="{25EC48A9-CC44-4350-A2A8-AD45DDC2173A}" type="presParOf" srcId="{3E127FF9-33F5-4ABC-8717-FA4570CE0D61}" destId="{7A1A205C-9CD1-4A6B-9E7E-C908A10167B9}" srcOrd="6" destOrd="0" presId="urn:microsoft.com/office/officeart/2005/8/layout/vList3"/>
    <dgm:cxn modelId="{D391B535-1642-41DE-9982-FF4B97C1804D}" type="presParOf" srcId="{7A1A205C-9CD1-4A6B-9E7E-C908A10167B9}" destId="{20877335-E3C8-49C2-8DBF-7B07F1A5857E}" srcOrd="0" destOrd="0" presId="urn:microsoft.com/office/officeart/2005/8/layout/vList3"/>
    <dgm:cxn modelId="{F04173EE-5591-499C-9354-9CC98D9ED612}" type="presParOf" srcId="{7A1A205C-9CD1-4A6B-9E7E-C908A10167B9}" destId="{D1A00CCA-2F2F-427E-8A67-C190F0D84B11}" srcOrd="1" destOrd="0" presId="urn:microsoft.com/office/officeart/2005/8/layout/vList3"/>
    <dgm:cxn modelId="{A94B2D10-1966-4E4C-B495-96709BC5A955}" type="presParOf" srcId="{3E127FF9-33F5-4ABC-8717-FA4570CE0D61}" destId="{EC844C64-5D50-4CC3-87FD-3E241546A023}" srcOrd="7" destOrd="0" presId="urn:microsoft.com/office/officeart/2005/8/layout/vList3"/>
    <dgm:cxn modelId="{FCE157F7-EA99-48A0-94A4-E97E09B92C5C}" type="presParOf" srcId="{3E127FF9-33F5-4ABC-8717-FA4570CE0D61}" destId="{797CB982-95DE-4A7B-9D2F-3974D43F563D}" srcOrd="8" destOrd="0" presId="urn:microsoft.com/office/officeart/2005/8/layout/vList3"/>
    <dgm:cxn modelId="{0733B9CC-7D8B-42F8-BF78-C0A0D255E5DE}" type="presParOf" srcId="{797CB982-95DE-4A7B-9D2F-3974D43F563D}" destId="{D7EE51CD-9055-4094-955F-1DF09A8A3D32}" srcOrd="0" destOrd="0" presId="urn:microsoft.com/office/officeart/2005/8/layout/vList3"/>
    <dgm:cxn modelId="{12C2D5C3-F719-414F-BF2C-17A494DDD0DC}" type="presParOf" srcId="{797CB982-95DE-4A7B-9D2F-3974D43F563D}" destId="{A84E64DB-D1D9-4471-B8D6-FC5726BCCE77}" srcOrd="1" destOrd="0" presId="urn:microsoft.com/office/officeart/2005/8/layout/vList3"/>
    <dgm:cxn modelId="{089AB67A-D67C-4ED5-A7DC-E409D4410324}" type="presParOf" srcId="{3E127FF9-33F5-4ABC-8717-FA4570CE0D61}" destId="{E8F40536-0068-426E-800F-8C111B445466}" srcOrd="9" destOrd="0" presId="urn:microsoft.com/office/officeart/2005/8/layout/vList3"/>
    <dgm:cxn modelId="{9E36075E-020E-4091-80C0-FD0027D2546A}" type="presParOf" srcId="{3E127FF9-33F5-4ABC-8717-FA4570CE0D61}" destId="{6A17FEDF-B88C-4907-98D4-A28C4C4A061B}" srcOrd="10" destOrd="0" presId="urn:microsoft.com/office/officeart/2005/8/layout/vList3"/>
    <dgm:cxn modelId="{EB841EA8-3888-4D64-B18C-428E45CD745C}" type="presParOf" srcId="{6A17FEDF-B88C-4907-98D4-A28C4C4A061B}" destId="{22F28AB4-E9A7-414E-82FC-8F266CB3571A}" srcOrd="0" destOrd="0" presId="urn:microsoft.com/office/officeart/2005/8/layout/vList3"/>
    <dgm:cxn modelId="{AEF6D4F1-94FB-4D82-BFF8-1EFC5F23313F}" type="presParOf" srcId="{6A17FEDF-B88C-4907-98D4-A28C4C4A061B}" destId="{C293ADB7-BF07-4C09-95DF-B0F5374DD35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1851-91AB-497C-8C7C-2192709C1503}">
      <dsp:nvSpPr>
        <dsp:cNvPr id="0" name=""/>
        <dsp:cNvSpPr/>
      </dsp:nvSpPr>
      <dsp:spPr>
        <a:xfrm>
          <a:off x="3513" y="365374"/>
          <a:ext cx="2045203" cy="818081"/>
        </a:xfrm>
        <a:prstGeom prst="chevron">
          <a:avLst/>
        </a:prstGeom>
        <a:solidFill>
          <a:srgbClr val="7FE5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HelveticaNeueLT Pro 65 Md" panose="020B0604020202020204" pitchFamily="34" charset="0"/>
            </a:rPr>
            <a:t>Data Acquisition</a:t>
          </a:r>
          <a:endParaRPr lang="en-ID" sz="1700" kern="1200" dirty="0">
            <a:latin typeface="HelveticaNeueLT Pro 65 Md" panose="020B0604020202020204" pitchFamily="34" charset="0"/>
          </a:endParaRPr>
        </a:p>
      </dsp:txBody>
      <dsp:txXfrm>
        <a:off x="412554" y="365374"/>
        <a:ext cx="1227122" cy="818081"/>
      </dsp:txXfrm>
    </dsp:sp>
    <dsp:sp modelId="{11D500C1-27F5-4379-9CAF-147604336E47}">
      <dsp:nvSpPr>
        <dsp:cNvPr id="0" name=""/>
        <dsp:cNvSpPr/>
      </dsp:nvSpPr>
      <dsp:spPr>
        <a:xfrm>
          <a:off x="1844196" y="365374"/>
          <a:ext cx="2045203" cy="818081"/>
        </a:xfrm>
        <a:prstGeom prst="chevron">
          <a:avLst/>
        </a:prstGeom>
        <a:solidFill>
          <a:srgbClr val="7BDB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HelveticaNeueLT Pro 65 Md" panose="020B0604020202020204" pitchFamily="34" charset="0"/>
            </a:rPr>
            <a:t>Combining Data</a:t>
          </a:r>
          <a:endParaRPr lang="en-ID" sz="1700" kern="1200" dirty="0">
            <a:latin typeface="HelveticaNeueLT Pro 65 Md" panose="020B0604020202020204" pitchFamily="34" charset="0"/>
          </a:endParaRPr>
        </a:p>
      </dsp:txBody>
      <dsp:txXfrm>
        <a:off x="2253237" y="365374"/>
        <a:ext cx="1227122" cy="818081"/>
      </dsp:txXfrm>
    </dsp:sp>
    <dsp:sp modelId="{15B04FD2-C6A7-4FFE-B487-BC864D9F81ED}">
      <dsp:nvSpPr>
        <dsp:cNvPr id="0" name=""/>
        <dsp:cNvSpPr/>
      </dsp:nvSpPr>
      <dsp:spPr>
        <a:xfrm>
          <a:off x="3684879" y="365374"/>
          <a:ext cx="2045203" cy="818081"/>
        </a:xfrm>
        <a:prstGeom prst="chevron">
          <a:avLst/>
        </a:prstGeom>
        <a:solidFill>
          <a:srgbClr val="8ED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HelveticaNeueLT Pro 65 Md" panose="020B0604020202020204" pitchFamily="34" charset="0"/>
            </a:rPr>
            <a:t>Visualizing Data</a:t>
          </a:r>
          <a:endParaRPr lang="en-ID" sz="1700" kern="1200" dirty="0">
            <a:latin typeface="HelveticaNeueLT Pro 65 Md" panose="020B0604020202020204" pitchFamily="34" charset="0"/>
          </a:endParaRPr>
        </a:p>
      </dsp:txBody>
      <dsp:txXfrm>
        <a:off x="4093920" y="365374"/>
        <a:ext cx="1227122" cy="818081"/>
      </dsp:txXfrm>
    </dsp:sp>
    <dsp:sp modelId="{01F58CCF-4581-49FB-8266-A43B821F1186}">
      <dsp:nvSpPr>
        <dsp:cNvPr id="0" name=""/>
        <dsp:cNvSpPr/>
      </dsp:nvSpPr>
      <dsp:spPr>
        <a:xfrm>
          <a:off x="5525563" y="365374"/>
          <a:ext cx="2045203" cy="818081"/>
        </a:xfrm>
        <a:prstGeom prst="chevron">
          <a:avLst/>
        </a:prstGeom>
        <a:solidFill>
          <a:srgbClr val="9ED8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HelveticaNeueLT Pro 65 Md" panose="020B0604020202020204" pitchFamily="34" charset="0"/>
            </a:rPr>
            <a:t>Insights!</a:t>
          </a:r>
          <a:endParaRPr lang="en-ID" sz="1700" kern="1200" dirty="0">
            <a:latin typeface="HelveticaNeueLT Pro 65 Md" panose="020B0604020202020204" pitchFamily="34" charset="0"/>
          </a:endParaRPr>
        </a:p>
      </dsp:txBody>
      <dsp:txXfrm>
        <a:off x="5934604" y="365374"/>
        <a:ext cx="1227122" cy="818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E79ED-65ED-4485-B965-78B5410C2609}">
      <dsp:nvSpPr>
        <dsp:cNvPr id="0" name=""/>
        <dsp:cNvSpPr/>
      </dsp:nvSpPr>
      <dsp:spPr>
        <a:xfrm rot="10800000">
          <a:off x="1474948" y="227"/>
          <a:ext cx="5405120" cy="454034"/>
        </a:xfrm>
        <a:prstGeom prst="homePlate">
          <a:avLst/>
        </a:prstGeom>
        <a:solidFill>
          <a:srgbClr val="7FE5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0" kern="1200" dirty="0" err="1">
              <a:latin typeface="HelveticaNeueLT Pro 65 Md" panose="020B0604020202020204" pitchFamily="34" charset="0"/>
            </a:rPr>
            <a:t>orders_dataset</a:t>
          </a:r>
          <a:endParaRPr lang="en-ID" sz="1700" b="0" kern="1200" dirty="0">
            <a:latin typeface="HelveticaNeueLT Pro 65 Md" panose="020B0604020202020204" pitchFamily="34" charset="0"/>
          </a:endParaRPr>
        </a:p>
      </dsp:txBody>
      <dsp:txXfrm rot="10800000">
        <a:off x="1588456" y="227"/>
        <a:ext cx="5291612" cy="454034"/>
      </dsp:txXfrm>
    </dsp:sp>
    <dsp:sp modelId="{48F83D21-6FD8-44F2-8CA0-BD5629F4F71B}">
      <dsp:nvSpPr>
        <dsp:cNvPr id="0" name=""/>
        <dsp:cNvSpPr/>
      </dsp:nvSpPr>
      <dsp:spPr>
        <a:xfrm>
          <a:off x="1247931" y="227"/>
          <a:ext cx="454034" cy="45403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FDE57-7A18-4CC5-A3B9-03C26535C5F4}">
      <dsp:nvSpPr>
        <dsp:cNvPr id="0" name=""/>
        <dsp:cNvSpPr/>
      </dsp:nvSpPr>
      <dsp:spPr>
        <a:xfrm rot="10800000">
          <a:off x="1474948" y="589794"/>
          <a:ext cx="5405120" cy="454034"/>
        </a:xfrm>
        <a:prstGeom prst="homePlate">
          <a:avLst/>
        </a:prstGeom>
        <a:solidFill>
          <a:srgbClr val="7FE5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0" kern="1200" dirty="0" err="1">
              <a:latin typeface="HelveticaNeueLT Pro 65 Md" panose="020B0604020202020204" pitchFamily="34" charset="0"/>
            </a:rPr>
            <a:t>items_dataset</a:t>
          </a:r>
          <a:endParaRPr lang="en-ID" sz="1700" b="0" kern="1200" dirty="0">
            <a:latin typeface="HelveticaNeueLT Pro 65 Md" panose="020B0604020202020204" pitchFamily="34" charset="0"/>
          </a:endParaRPr>
        </a:p>
      </dsp:txBody>
      <dsp:txXfrm rot="10800000">
        <a:off x="1588456" y="589794"/>
        <a:ext cx="5291612" cy="454034"/>
      </dsp:txXfrm>
    </dsp:sp>
    <dsp:sp modelId="{EF6A8BB5-6E13-4E65-A9C0-92FE799CC5E8}">
      <dsp:nvSpPr>
        <dsp:cNvPr id="0" name=""/>
        <dsp:cNvSpPr/>
      </dsp:nvSpPr>
      <dsp:spPr>
        <a:xfrm>
          <a:off x="1247931" y="589794"/>
          <a:ext cx="454034" cy="45403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763B66-0E43-4C3E-9848-7604807A3B56}">
      <dsp:nvSpPr>
        <dsp:cNvPr id="0" name=""/>
        <dsp:cNvSpPr/>
      </dsp:nvSpPr>
      <dsp:spPr>
        <a:xfrm rot="10800000">
          <a:off x="1474948" y="1179362"/>
          <a:ext cx="5405120" cy="454034"/>
        </a:xfrm>
        <a:prstGeom prst="homePlate">
          <a:avLst/>
        </a:prstGeom>
        <a:solidFill>
          <a:srgbClr val="7BDB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0" kern="1200" dirty="0" err="1">
              <a:latin typeface="HelveticaNeueLT Pro 65 Md" panose="020B0604020202020204" pitchFamily="34" charset="0"/>
            </a:rPr>
            <a:t>customers_dataset</a:t>
          </a:r>
          <a:endParaRPr lang="en-US" sz="1700" b="0" kern="1200" dirty="0">
            <a:latin typeface="HelveticaNeueLT Pro 65 Md" panose="020B0604020202020204" pitchFamily="34" charset="0"/>
          </a:endParaRPr>
        </a:p>
      </dsp:txBody>
      <dsp:txXfrm rot="10800000">
        <a:off x="1588456" y="1179362"/>
        <a:ext cx="5291612" cy="454034"/>
      </dsp:txXfrm>
    </dsp:sp>
    <dsp:sp modelId="{59F07A31-7F87-46B2-82F7-FBD0B3591515}">
      <dsp:nvSpPr>
        <dsp:cNvPr id="0" name=""/>
        <dsp:cNvSpPr/>
      </dsp:nvSpPr>
      <dsp:spPr>
        <a:xfrm>
          <a:off x="1247931" y="1179362"/>
          <a:ext cx="454034" cy="45403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A00CCA-2F2F-427E-8A67-C190F0D84B11}">
      <dsp:nvSpPr>
        <dsp:cNvPr id="0" name=""/>
        <dsp:cNvSpPr/>
      </dsp:nvSpPr>
      <dsp:spPr>
        <a:xfrm rot="10800000">
          <a:off x="1474948" y="1768930"/>
          <a:ext cx="5405120" cy="454034"/>
        </a:xfrm>
        <a:prstGeom prst="homePlate">
          <a:avLst/>
        </a:prstGeom>
        <a:solidFill>
          <a:srgbClr val="7BDB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0" kern="1200" dirty="0" err="1">
              <a:latin typeface="HelveticaNeueLT Pro 65 Md" panose="020B0604020202020204" pitchFamily="34" charset="0"/>
            </a:rPr>
            <a:t>order_payments_dataset</a:t>
          </a:r>
          <a:endParaRPr lang="en-US" sz="1700" b="0" kern="1200" dirty="0">
            <a:latin typeface="HelveticaNeueLT Pro 65 Md" panose="020B0604020202020204" pitchFamily="34" charset="0"/>
          </a:endParaRPr>
        </a:p>
      </dsp:txBody>
      <dsp:txXfrm rot="10800000">
        <a:off x="1588456" y="1768930"/>
        <a:ext cx="5291612" cy="454034"/>
      </dsp:txXfrm>
    </dsp:sp>
    <dsp:sp modelId="{20877335-E3C8-49C2-8DBF-7B07F1A5857E}">
      <dsp:nvSpPr>
        <dsp:cNvPr id="0" name=""/>
        <dsp:cNvSpPr/>
      </dsp:nvSpPr>
      <dsp:spPr>
        <a:xfrm>
          <a:off x="1247931" y="1768930"/>
          <a:ext cx="454034" cy="45403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4E64DB-D1D9-4471-B8D6-FC5726BCCE77}">
      <dsp:nvSpPr>
        <dsp:cNvPr id="0" name=""/>
        <dsp:cNvSpPr/>
      </dsp:nvSpPr>
      <dsp:spPr>
        <a:xfrm rot="10800000">
          <a:off x="1474948" y="2358498"/>
          <a:ext cx="5405120" cy="454034"/>
        </a:xfrm>
        <a:prstGeom prst="homePlate">
          <a:avLst/>
        </a:prstGeom>
        <a:solidFill>
          <a:srgbClr val="8ED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0" kern="1200" dirty="0" err="1">
              <a:latin typeface="HelveticaNeueLT Pro 65 Md" panose="020B0604020202020204" pitchFamily="34" charset="0"/>
            </a:rPr>
            <a:t>products_dataset</a:t>
          </a:r>
          <a:endParaRPr lang="en-US" sz="1700" b="0" kern="1200" dirty="0">
            <a:latin typeface="HelveticaNeueLT Pro 65 Md" panose="020B0604020202020204" pitchFamily="34" charset="0"/>
          </a:endParaRPr>
        </a:p>
      </dsp:txBody>
      <dsp:txXfrm rot="10800000">
        <a:off x="1588456" y="2358498"/>
        <a:ext cx="5291612" cy="454034"/>
      </dsp:txXfrm>
    </dsp:sp>
    <dsp:sp modelId="{D7EE51CD-9055-4094-955F-1DF09A8A3D32}">
      <dsp:nvSpPr>
        <dsp:cNvPr id="0" name=""/>
        <dsp:cNvSpPr/>
      </dsp:nvSpPr>
      <dsp:spPr>
        <a:xfrm>
          <a:off x="1247931" y="2358498"/>
          <a:ext cx="454034" cy="454034"/>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3ADB7-BF07-4C09-95DF-B0F5374DD351}">
      <dsp:nvSpPr>
        <dsp:cNvPr id="0" name=""/>
        <dsp:cNvSpPr/>
      </dsp:nvSpPr>
      <dsp:spPr>
        <a:xfrm rot="10800000">
          <a:off x="1474948" y="2948065"/>
          <a:ext cx="5405120" cy="454034"/>
        </a:xfrm>
        <a:prstGeom prst="homePlate">
          <a:avLst/>
        </a:prstGeom>
        <a:solidFill>
          <a:srgbClr val="9ED8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1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0" kern="1200" dirty="0" err="1">
              <a:latin typeface="HelveticaNeueLT Pro 65 Md" panose="020B0604020202020204" pitchFamily="34" charset="0"/>
            </a:rPr>
            <a:t>product_category_name_translate</a:t>
          </a:r>
          <a:endParaRPr lang="en-US" sz="1700" b="0" kern="1200" dirty="0">
            <a:latin typeface="HelveticaNeueLT Pro 65 Md" panose="020B0604020202020204" pitchFamily="34" charset="0"/>
          </a:endParaRPr>
        </a:p>
      </dsp:txBody>
      <dsp:txXfrm rot="10800000">
        <a:off x="1588456" y="2948065"/>
        <a:ext cx="5291612" cy="454034"/>
      </dsp:txXfrm>
    </dsp:sp>
    <dsp:sp modelId="{22F28AB4-E9A7-414E-82FC-8F266CB3571A}">
      <dsp:nvSpPr>
        <dsp:cNvPr id="0" name=""/>
        <dsp:cNvSpPr/>
      </dsp:nvSpPr>
      <dsp:spPr>
        <a:xfrm>
          <a:off x="1247931" y="2948065"/>
          <a:ext cx="454034" cy="454034"/>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6422-61A6-4119-B8A2-476D1A6039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2A47984-240E-4CB4-8115-E539E5EF6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A4F81492-4850-459E-88A0-BD07A108BE39}"/>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5" name="Footer Placeholder 4">
            <a:extLst>
              <a:ext uri="{FF2B5EF4-FFF2-40B4-BE49-F238E27FC236}">
                <a16:creationId xmlns:a16="http://schemas.microsoft.com/office/drawing/2014/main" id="{13E31914-C199-4BA2-8D41-99992B338E8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67306D2-11AF-4954-A90C-E5792A05431C}"/>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172531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537F-BC3D-4AF5-AFFE-588E74B4E6D0}"/>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874825F-B1C7-4CEC-9D0D-E6564FAE66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2EC3A46-0194-4825-8632-E2B0BB9B6F4D}"/>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5" name="Footer Placeholder 4">
            <a:extLst>
              <a:ext uri="{FF2B5EF4-FFF2-40B4-BE49-F238E27FC236}">
                <a16:creationId xmlns:a16="http://schemas.microsoft.com/office/drawing/2014/main" id="{18DAB61B-BF64-46B8-98E7-A6BD2994980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627E24C-032A-4D48-A103-3D77217D5D0E}"/>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389178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EA830-498E-449E-8FA8-1F7EFEF94C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7BBF931-AAF8-404B-BB8A-376E330AD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E90CC63-FCAF-4FEA-9BB2-8FE76B68510D}"/>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5" name="Footer Placeholder 4">
            <a:extLst>
              <a:ext uri="{FF2B5EF4-FFF2-40B4-BE49-F238E27FC236}">
                <a16:creationId xmlns:a16="http://schemas.microsoft.com/office/drawing/2014/main" id="{3501E10D-D63F-48BD-A57E-3965CF225D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2F275C9-7763-4A7C-9B33-EFAB54308DBF}"/>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245836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8C72-6A03-4D1E-BFCC-298BBF795B5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03F836E-26D6-4A25-81BE-F6B571D1B9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56340F0-A83D-40F3-8CB6-368835889099}"/>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5" name="Footer Placeholder 4">
            <a:extLst>
              <a:ext uri="{FF2B5EF4-FFF2-40B4-BE49-F238E27FC236}">
                <a16:creationId xmlns:a16="http://schemas.microsoft.com/office/drawing/2014/main" id="{7D5302F9-1554-4ED4-96A3-5AF9044F99F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9F2F8FF-F130-440D-AE53-FF7449946E87}"/>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35888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DEB8-8006-4913-999A-B04EDD7E7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C406105-C1A8-4CF4-A04C-BB3067D73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921582-4B7D-414F-9264-036861BC0701}"/>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5" name="Footer Placeholder 4">
            <a:extLst>
              <a:ext uri="{FF2B5EF4-FFF2-40B4-BE49-F238E27FC236}">
                <a16:creationId xmlns:a16="http://schemas.microsoft.com/office/drawing/2014/main" id="{977C577C-7B90-4DFC-A3A6-A920869197C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D188F7F-1617-400D-96EC-42FEEBCC8383}"/>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233359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C9FA-3A64-4D3F-9958-7050AF17D00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F459770-40ED-4A7B-A7E9-5867783E6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58790DC-76DC-4F8F-9003-0F1AB09971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A457975-4725-4A66-B045-E7D5167728AB}"/>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6" name="Footer Placeholder 5">
            <a:extLst>
              <a:ext uri="{FF2B5EF4-FFF2-40B4-BE49-F238E27FC236}">
                <a16:creationId xmlns:a16="http://schemas.microsoft.com/office/drawing/2014/main" id="{1CFB56E4-AA64-414D-A2BA-C3B4DF12A9C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D04A9D5-ECF6-496D-AD2E-89B8E34B31C4}"/>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383985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9E0A-35EB-467D-9815-7FEA2C87E8D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F23AD00-78B4-4B0E-9EFE-C4D2B143B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7AF8E-328E-41C2-B47A-125CCEEC0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E93B7A6-5C3D-4D61-A810-59D9658DA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3C861-D77A-47D4-980E-26B29CD702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6D4B37FD-F342-4F58-BB23-445AF4D1FDE1}"/>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8" name="Footer Placeholder 7">
            <a:extLst>
              <a:ext uri="{FF2B5EF4-FFF2-40B4-BE49-F238E27FC236}">
                <a16:creationId xmlns:a16="http://schemas.microsoft.com/office/drawing/2014/main" id="{FB66600C-2689-407B-9407-868A00EABF8F}"/>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ED9266D1-0F82-4275-978E-D47FF1A25BCC}"/>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247858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FD9C-8871-4F1D-89C9-576E6C9DD45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A8A27484-1C3C-48F0-AC62-01091B568DB0}"/>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4" name="Footer Placeholder 3">
            <a:extLst>
              <a:ext uri="{FF2B5EF4-FFF2-40B4-BE49-F238E27FC236}">
                <a16:creationId xmlns:a16="http://schemas.microsoft.com/office/drawing/2014/main" id="{0B3203DD-73DA-4BE8-9870-12B7D75B0AE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C94B5416-F7EF-4EB3-84F2-5419AFF46FC5}"/>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95855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6659F-5A03-423E-B6FB-62E07F89D7C6}"/>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3" name="Footer Placeholder 2">
            <a:extLst>
              <a:ext uri="{FF2B5EF4-FFF2-40B4-BE49-F238E27FC236}">
                <a16:creationId xmlns:a16="http://schemas.microsoft.com/office/drawing/2014/main" id="{F1BA06FD-AEEA-40BA-91E2-FE708C63855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138545B-72A8-47A9-9F82-C9CDF01C0551}"/>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188717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A198-5C53-41DF-BDFE-1107F5AD7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BE5EFF3-482D-4ADD-9B6F-E53E179B6D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E9B205A9-5B3C-4E35-87D2-19CA12A6D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42B88-395A-4AFA-B650-8AE850D5847B}"/>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6" name="Footer Placeholder 5">
            <a:extLst>
              <a:ext uri="{FF2B5EF4-FFF2-40B4-BE49-F238E27FC236}">
                <a16:creationId xmlns:a16="http://schemas.microsoft.com/office/drawing/2014/main" id="{AD5B209A-3AA2-4792-82D3-BF63ECFFEF2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B757749-E414-47FC-8AD5-557C28D57299}"/>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364598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B13E-419A-47F3-BD2F-C50479AD4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29B5BDD8-0923-43E0-AC5A-0BE47195E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F41EE7CB-B3B0-4CB9-AB68-FAF13EC84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ED762-18AA-4E4A-AB10-DC98E750ED6A}"/>
              </a:ext>
            </a:extLst>
          </p:cNvPr>
          <p:cNvSpPr>
            <a:spLocks noGrp="1"/>
          </p:cNvSpPr>
          <p:nvPr>
            <p:ph type="dt" sz="half" idx="10"/>
          </p:nvPr>
        </p:nvSpPr>
        <p:spPr/>
        <p:txBody>
          <a:bodyPr/>
          <a:lstStyle/>
          <a:p>
            <a:fld id="{8892B9E8-D49F-4C5E-9E37-15C55F24A45B}" type="datetimeFigureOut">
              <a:rPr lang="en-ID" smtClean="0"/>
              <a:t>09/04/2022</a:t>
            </a:fld>
            <a:endParaRPr lang="en-ID"/>
          </a:p>
        </p:txBody>
      </p:sp>
      <p:sp>
        <p:nvSpPr>
          <p:cNvPr id="6" name="Footer Placeholder 5">
            <a:extLst>
              <a:ext uri="{FF2B5EF4-FFF2-40B4-BE49-F238E27FC236}">
                <a16:creationId xmlns:a16="http://schemas.microsoft.com/office/drawing/2014/main" id="{E1349478-B938-46B5-9C5E-724CA97B0C1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DABED00-0E15-4901-AB9C-224BEB367CD3}"/>
              </a:ext>
            </a:extLst>
          </p:cNvPr>
          <p:cNvSpPr>
            <a:spLocks noGrp="1"/>
          </p:cNvSpPr>
          <p:nvPr>
            <p:ph type="sldNum" sz="quarter" idx="12"/>
          </p:nvPr>
        </p:nvSpPr>
        <p:spPr/>
        <p:txBody>
          <a:bodyPr/>
          <a:lstStyle/>
          <a:p>
            <a:fld id="{6FE903A2-D254-4899-86AA-AA1C0AFE82B0}" type="slidenum">
              <a:rPr lang="en-ID" smtClean="0"/>
              <a:t>‹#›</a:t>
            </a:fld>
            <a:endParaRPr lang="en-ID"/>
          </a:p>
        </p:txBody>
      </p:sp>
    </p:spTree>
    <p:extLst>
      <p:ext uri="{BB962C8B-B14F-4D97-AF65-F5344CB8AC3E}">
        <p14:creationId xmlns:p14="http://schemas.microsoft.com/office/powerpoint/2010/main" val="261695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A004F1-7BDD-4A7A-9E3E-1181560E3A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6896482-8032-4929-9338-CB4A61A78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28A5FDD-6980-4999-A815-8EAADF2DC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2B9E8-D49F-4C5E-9E37-15C55F24A45B}" type="datetimeFigureOut">
              <a:rPr lang="en-ID" smtClean="0"/>
              <a:t>09/04/2022</a:t>
            </a:fld>
            <a:endParaRPr lang="en-ID"/>
          </a:p>
        </p:txBody>
      </p:sp>
      <p:sp>
        <p:nvSpPr>
          <p:cNvPr id="5" name="Footer Placeholder 4">
            <a:extLst>
              <a:ext uri="{FF2B5EF4-FFF2-40B4-BE49-F238E27FC236}">
                <a16:creationId xmlns:a16="http://schemas.microsoft.com/office/drawing/2014/main" id="{D468DCD8-B8BA-4485-AFB4-D4A0559C5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9069DDC4-4184-48ED-B2FD-DB4AFF324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903A2-D254-4899-86AA-AA1C0AFE82B0}" type="slidenum">
              <a:rPr lang="en-ID" smtClean="0"/>
              <a:t>‹#›</a:t>
            </a:fld>
            <a:endParaRPr lang="en-ID"/>
          </a:p>
        </p:txBody>
      </p:sp>
    </p:spTree>
    <p:extLst>
      <p:ext uri="{BB962C8B-B14F-4D97-AF65-F5344CB8AC3E}">
        <p14:creationId xmlns:p14="http://schemas.microsoft.com/office/powerpoint/2010/main" val="305634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svg"/><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svg"/><Relationship Id="rId4" Type="http://schemas.openxmlformats.org/officeDocument/2006/relationships/diagramLayout" Target="../diagrams/layout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7A3196-9B90-4685-9D34-A9A735C557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5440" y="5370807"/>
            <a:ext cx="872035" cy="925975"/>
          </a:xfrm>
          <a:prstGeom prst="rect">
            <a:avLst/>
          </a:prstGeom>
        </p:spPr>
      </p:pic>
      <p:sp>
        <p:nvSpPr>
          <p:cNvPr id="5" name="Subtitle 2">
            <a:extLst>
              <a:ext uri="{FF2B5EF4-FFF2-40B4-BE49-F238E27FC236}">
                <a16:creationId xmlns:a16="http://schemas.microsoft.com/office/drawing/2014/main" id="{929383CC-9682-43B6-B6F1-705FF6DDCAFE}"/>
              </a:ext>
            </a:extLst>
          </p:cNvPr>
          <p:cNvSpPr>
            <a:spLocks noGrp="1"/>
          </p:cNvSpPr>
          <p:nvPr>
            <p:ph type="subTitle" idx="1"/>
          </p:nvPr>
        </p:nvSpPr>
        <p:spPr>
          <a:xfrm>
            <a:off x="5083276" y="5498626"/>
            <a:ext cx="4060723" cy="925975"/>
          </a:xfrm>
        </p:spPr>
        <p:txBody>
          <a:bodyPr/>
          <a:lstStyle/>
          <a:p>
            <a:pPr>
              <a:spcBef>
                <a:spcPts val="0"/>
              </a:spcBef>
              <a:spcAft>
                <a:spcPts val="200"/>
              </a:spcAft>
            </a:pPr>
            <a:r>
              <a:rPr lang="en-US" dirty="0">
                <a:latin typeface="HelveticaNeueLT Pro 65 Md" panose="020B0604020202020204" pitchFamily="34" charset="0"/>
              </a:rPr>
              <a:t>W9W10 FSDA Barcelona</a:t>
            </a:r>
          </a:p>
          <a:p>
            <a:pPr>
              <a:spcBef>
                <a:spcPts val="0"/>
              </a:spcBef>
              <a:spcAft>
                <a:spcPts val="200"/>
              </a:spcAft>
            </a:pPr>
            <a:r>
              <a:rPr lang="en-US" dirty="0">
                <a:latin typeface="HelveticaNeueLT Pro 65 Md" panose="020B0604020202020204" pitchFamily="34" charset="0"/>
              </a:rPr>
              <a:t>Adytia Putra Pradana</a:t>
            </a:r>
            <a:endParaRPr lang="en-ID" dirty="0">
              <a:latin typeface="HelveticaNeueLT Pro 65 Md" panose="020B0604020202020204" pitchFamily="34" charset="0"/>
            </a:endParaRPr>
          </a:p>
        </p:txBody>
      </p:sp>
      <p:sp>
        <p:nvSpPr>
          <p:cNvPr id="6" name="Subtitle 2">
            <a:extLst>
              <a:ext uri="{FF2B5EF4-FFF2-40B4-BE49-F238E27FC236}">
                <a16:creationId xmlns:a16="http://schemas.microsoft.com/office/drawing/2014/main" id="{03D3EF7D-573F-4A5A-9A85-A62864FCD8CC}"/>
              </a:ext>
            </a:extLst>
          </p:cNvPr>
          <p:cNvSpPr txBox="1">
            <a:spLocks/>
          </p:cNvSpPr>
          <p:nvPr/>
        </p:nvSpPr>
        <p:spPr>
          <a:xfrm>
            <a:off x="1871599" y="3574026"/>
            <a:ext cx="8448802" cy="160511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200"/>
              </a:spcAft>
            </a:pPr>
            <a:r>
              <a:rPr lang="en-US" sz="5400" b="1" dirty="0">
                <a:solidFill>
                  <a:schemeClr val="bg1"/>
                </a:solidFill>
                <a:latin typeface="Bebas Neue" panose="00000500000000000000" pitchFamily="50" charset="0"/>
              </a:rPr>
              <a:t>INDIVIDUAL ASSIGNMENT</a:t>
            </a:r>
            <a:r>
              <a:rPr lang="en-ID" sz="5400" b="1" dirty="0">
                <a:solidFill>
                  <a:schemeClr val="bg1"/>
                </a:solidFill>
                <a:latin typeface="Bebas Neue" panose="00000500000000000000" pitchFamily="50" charset="0"/>
              </a:rPr>
              <a:t> w9w10</a:t>
            </a:r>
          </a:p>
          <a:p>
            <a:pPr>
              <a:spcBef>
                <a:spcPts val="0"/>
              </a:spcBef>
              <a:spcAft>
                <a:spcPts val="200"/>
              </a:spcAft>
            </a:pPr>
            <a:r>
              <a:rPr lang="en-ID" sz="5400" b="1" dirty="0">
                <a:solidFill>
                  <a:schemeClr val="bg1"/>
                </a:solidFill>
                <a:latin typeface="Bebas Neue" panose="00000500000000000000" pitchFamily="50" charset="0"/>
              </a:rPr>
              <a:t>INTERMEDIATE &amp; ADVANCED</a:t>
            </a:r>
            <a:endParaRPr lang="en-US" sz="5400" b="1" dirty="0">
              <a:solidFill>
                <a:schemeClr val="bg1"/>
              </a:solidFill>
              <a:latin typeface="Bebas Neue" panose="00000500000000000000" pitchFamily="50" charset="0"/>
            </a:endParaRPr>
          </a:p>
        </p:txBody>
      </p:sp>
      <p:cxnSp>
        <p:nvCxnSpPr>
          <p:cNvPr id="8" name="Straight Connector 7">
            <a:extLst>
              <a:ext uri="{FF2B5EF4-FFF2-40B4-BE49-F238E27FC236}">
                <a16:creationId xmlns:a16="http://schemas.microsoft.com/office/drawing/2014/main" id="{6A181FE6-880C-41EA-BCAA-9492BC36F06A}"/>
              </a:ext>
            </a:extLst>
          </p:cNvPr>
          <p:cNvCxnSpPr>
            <a:cxnSpLocks/>
          </p:cNvCxnSpPr>
          <p:nvPr/>
        </p:nvCxnSpPr>
        <p:spPr>
          <a:xfrm>
            <a:off x="5171766" y="5370807"/>
            <a:ext cx="0" cy="105379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08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5701575" y="323233"/>
            <a:ext cx="5861534" cy="651911"/>
          </a:xfrm>
        </p:spPr>
        <p:txBody>
          <a:bodyPr>
            <a:normAutofit fontScale="90000"/>
          </a:bodyPr>
          <a:lstStyle/>
          <a:p>
            <a:pPr algn="r"/>
            <a:r>
              <a:rPr lang="en-US" sz="2800" dirty="0">
                <a:latin typeface="HelveticaNeueLT Pro 63 MdEx" panose="020B0707030502030204" pitchFamily="34" charset="0"/>
              </a:rPr>
              <a:t>#5 – Number of Orders per Price Group</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242253" y="1536174"/>
            <a:ext cx="4219874" cy="3785652"/>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dirty="0"/>
              <a:t>Segmenting is carried out on the Payment Value from the Order Payments Dataset. Price group is divided into 4, 0-50 (low), 51-100 (medium), 101-1.000 (high), and &gt;= 1001 (very high). The price group with the highest demand is the high price group with a price range of 101-1.000 which has a total order of 2.385.</a:t>
            </a:r>
            <a:endParaRPr lang="en-ID" dirty="0"/>
          </a:p>
        </p:txBody>
      </p:sp>
      <p:pic>
        <p:nvPicPr>
          <p:cNvPr id="4" name="Picture 3">
            <a:extLst>
              <a:ext uri="{FF2B5EF4-FFF2-40B4-BE49-F238E27FC236}">
                <a16:creationId xmlns:a16="http://schemas.microsoft.com/office/drawing/2014/main" id="{5761E6E7-821A-4A67-8A7E-074401B41444}"/>
              </a:ext>
            </a:extLst>
          </p:cNvPr>
          <p:cNvPicPr>
            <a:picLocks noChangeAspect="1"/>
          </p:cNvPicPr>
          <p:nvPr/>
        </p:nvPicPr>
        <p:blipFill rotWithShape="1">
          <a:blip r:embed="rId3"/>
          <a:srcRect l="24643" t="17823" r="54158" b="12380"/>
          <a:stretch/>
        </p:blipFill>
        <p:spPr>
          <a:xfrm>
            <a:off x="6783354" y="1166325"/>
            <a:ext cx="2939143" cy="5443249"/>
          </a:xfrm>
          <a:prstGeom prst="rect">
            <a:avLst/>
          </a:prstGeom>
        </p:spPr>
      </p:pic>
      <p:sp>
        <p:nvSpPr>
          <p:cNvPr id="6" name="Title 1">
            <a:extLst>
              <a:ext uri="{FF2B5EF4-FFF2-40B4-BE49-F238E27FC236}">
                <a16:creationId xmlns:a16="http://schemas.microsoft.com/office/drawing/2014/main" id="{3A760945-7412-4329-9D82-336B313FB0E8}"/>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tx1">
                    <a:lumMod val="75000"/>
                    <a:lumOff val="25000"/>
                  </a:schemeClr>
                </a:solidFill>
                <a:latin typeface="HelveticaNeueLT Pro 63 MdEx" panose="020B0707030502030204" pitchFamily="34" charset="0"/>
              </a:rPr>
              <a:t>10</a:t>
            </a:fld>
            <a:endParaRPr lang="en-ID" sz="1200" dirty="0">
              <a:solidFill>
                <a:schemeClr val="tx1">
                  <a:lumMod val="75000"/>
                  <a:lumOff val="25000"/>
                </a:schemeClr>
              </a:solidFill>
              <a:latin typeface="HelveticaNeueLT Pro 63 MdEx" panose="020B0707030502030204" pitchFamily="34" charset="0"/>
            </a:endParaRPr>
          </a:p>
        </p:txBody>
      </p:sp>
      <p:pic>
        <p:nvPicPr>
          <p:cNvPr id="7" name="Graphic 6">
            <a:extLst>
              <a:ext uri="{FF2B5EF4-FFF2-40B4-BE49-F238E27FC236}">
                <a16:creationId xmlns:a16="http://schemas.microsoft.com/office/drawing/2014/main" id="{9CD6551D-E4C0-4C9E-8459-C5714037CA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5222" y="5897677"/>
            <a:ext cx="613937" cy="651912"/>
          </a:xfrm>
          <a:prstGeom prst="rect">
            <a:avLst/>
          </a:prstGeom>
        </p:spPr>
      </p:pic>
    </p:spTree>
    <p:extLst>
      <p:ext uri="{BB962C8B-B14F-4D97-AF65-F5344CB8AC3E}">
        <p14:creationId xmlns:p14="http://schemas.microsoft.com/office/powerpoint/2010/main" val="313487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1186878" y="169536"/>
            <a:ext cx="2951273" cy="651911"/>
          </a:xfrm>
        </p:spPr>
        <p:txBody>
          <a:bodyPr>
            <a:normAutofit/>
          </a:bodyPr>
          <a:lstStyle/>
          <a:p>
            <a:r>
              <a:rPr lang="en-US" sz="3200" dirty="0">
                <a:latin typeface="HelveticaNeueLT Pro 63 MdEx" panose="020B0707030502030204" pitchFamily="34" charset="0"/>
              </a:rPr>
              <a:t>Dashboard</a:t>
            </a:r>
            <a:endParaRPr lang="en-ID" sz="3200" dirty="0">
              <a:latin typeface="HelveticaNeueLT Pro 63 MdEx" panose="020B0707030502030204" pitchFamily="34" charset="0"/>
            </a:endParaRPr>
          </a:p>
        </p:txBody>
      </p:sp>
      <p:sp>
        <p:nvSpPr>
          <p:cNvPr id="9" name="TextBox 8">
            <a:extLst>
              <a:ext uri="{FF2B5EF4-FFF2-40B4-BE49-F238E27FC236}">
                <a16:creationId xmlns:a16="http://schemas.microsoft.com/office/drawing/2014/main" id="{9057D994-DA1E-4CE3-9737-A7041025FB40}"/>
              </a:ext>
            </a:extLst>
          </p:cNvPr>
          <p:cNvSpPr txBox="1"/>
          <p:nvPr/>
        </p:nvSpPr>
        <p:spPr>
          <a:xfrm>
            <a:off x="5699762" y="225167"/>
            <a:ext cx="6096000" cy="461665"/>
          </a:xfrm>
          <a:prstGeom prst="rect">
            <a:avLst/>
          </a:prstGeom>
          <a:noFill/>
        </p:spPr>
        <p:txBody>
          <a:bodyPr wrap="square">
            <a:spAutoFit/>
          </a:bodyPr>
          <a:lstStyle/>
          <a:p>
            <a:r>
              <a:rPr lang="en-ID" sz="1200" dirty="0">
                <a:solidFill>
                  <a:srgbClr val="0070C0"/>
                </a:solidFill>
                <a:latin typeface="HelveticaNeueLT Pro 55 Roman" panose="020B0604020202020204" pitchFamily="34" charset="0"/>
              </a:rPr>
              <a:t>https://public.tableau.com/views/W9W10_Adytia_Putra_Pradana_Intermediate/Dashboard1?:language=en-US&amp;publish=yes&amp;:display_count=n&amp;:origin=viz_share_link</a:t>
            </a:r>
          </a:p>
        </p:txBody>
      </p:sp>
      <p:sp>
        <p:nvSpPr>
          <p:cNvPr id="12" name="Title 1">
            <a:extLst>
              <a:ext uri="{FF2B5EF4-FFF2-40B4-BE49-F238E27FC236}">
                <a16:creationId xmlns:a16="http://schemas.microsoft.com/office/drawing/2014/main" id="{FC16BBFF-63C1-4619-B796-7CACE8A7C0CD}"/>
              </a:ext>
            </a:extLst>
          </p:cNvPr>
          <p:cNvSpPr txBox="1">
            <a:spLocks/>
          </p:cNvSpPr>
          <p:nvPr/>
        </p:nvSpPr>
        <p:spPr>
          <a:xfrm>
            <a:off x="4716885" y="169536"/>
            <a:ext cx="1640633"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HelveticaNeueLT Pro 63 MdEx" panose="020B0707030502030204" pitchFamily="34" charset="0"/>
              </a:rPr>
              <a:t>Link :</a:t>
            </a:r>
            <a:endParaRPr lang="en-ID" sz="2000" dirty="0">
              <a:latin typeface="HelveticaNeueLT Pro 63 MdEx" panose="020B0707030502030204" pitchFamily="34" charset="0"/>
            </a:endParaRPr>
          </a:p>
        </p:txBody>
      </p:sp>
      <p:sp>
        <p:nvSpPr>
          <p:cNvPr id="6" name="Title 1">
            <a:extLst>
              <a:ext uri="{FF2B5EF4-FFF2-40B4-BE49-F238E27FC236}">
                <a16:creationId xmlns:a16="http://schemas.microsoft.com/office/drawing/2014/main" id="{E461E0D2-7AB6-494E-8D6F-A805A9CC3BE1}"/>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11</a:t>
            </a:fld>
            <a:endParaRPr lang="en-ID" sz="1200" dirty="0">
              <a:solidFill>
                <a:schemeClr val="bg1"/>
              </a:solidFill>
              <a:latin typeface="HelveticaNeueLT Pro 63 MdEx" panose="020B0707030502030204" pitchFamily="34" charset="0"/>
            </a:endParaRPr>
          </a:p>
        </p:txBody>
      </p:sp>
      <p:pic>
        <p:nvPicPr>
          <p:cNvPr id="8" name="Picture 7">
            <a:extLst>
              <a:ext uri="{FF2B5EF4-FFF2-40B4-BE49-F238E27FC236}">
                <a16:creationId xmlns:a16="http://schemas.microsoft.com/office/drawing/2014/main" id="{D145A554-E85A-42FB-BC56-F9190FB76EC9}"/>
              </a:ext>
            </a:extLst>
          </p:cNvPr>
          <p:cNvPicPr>
            <a:picLocks noChangeAspect="1"/>
          </p:cNvPicPr>
          <p:nvPr/>
        </p:nvPicPr>
        <p:blipFill rotWithShape="1">
          <a:blip r:embed="rId3"/>
          <a:srcRect l="7653" t="18912" r="22322" b="12245"/>
          <a:stretch/>
        </p:blipFill>
        <p:spPr>
          <a:xfrm>
            <a:off x="942203" y="877078"/>
            <a:ext cx="10307594" cy="5700156"/>
          </a:xfrm>
          <a:prstGeom prst="rect">
            <a:avLst/>
          </a:prstGeom>
        </p:spPr>
      </p:pic>
    </p:spTree>
    <p:extLst>
      <p:ext uri="{BB962C8B-B14F-4D97-AF65-F5344CB8AC3E}">
        <p14:creationId xmlns:p14="http://schemas.microsoft.com/office/powerpoint/2010/main" val="32291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4083-CF7E-4BFE-A887-CBAF08838991}"/>
              </a:ext>
            </a:extLst>
          </p:cNvPr>
          <p:cNvSpPr>
            <a:spLocks noGrp="1"/>
          </p:cNvSpPr>
          <p:nvPr>
            <p:ph type="ctrTitle"/>
          </p:nvPr>
        </p:nvSpPr>
        <p:spPr/>
        <p:txBody>
          <a:bodyPr/>
          <a:lstStyle/>
          <a:p>
            <a:r>
              <a:rPr lang="en-US" dirty="0">
                <a:solidFill>
                  <a:schemeClr val="bg1"/>
                </a:solidFill>
                <a:latin typeface="HelveticaNeueLT Pro 63 MdEx" panose="020B0707030502030204" pitchFamily="34" charset="0"/>
              </a:rPr>
              <a:t>Advanced</a:t>
            </a:r>
            <a:endParaRPr lang="en-ID" dirty="0">
              <a:solidFill>
                <a:schemeClr val="bg1"/>
              </a:solidFill>
              <a:latin typeface="HelveticaNeueLT Pro 63 MdEx" panose="020B0707030502030204" pitchFamily="34" charset="0"/>
            </a:endParaRPr>
          </a:p>
        </p:txBody>
      </p:sp>
      <p:sp>
        <p:nvSpPr>
          <p:cNvPr id="3" name="Subtitle 2">
            <a:extLst>
              <a:ext uri="{FF2B5EF4-FFF2-40B4-BE49-F238E27FC236}">
                <a16:creationId xmlns:a16="http://schemas.microsoft.com/office/drawing/2014/main" id="{CB39C9C1-5550-429A-8144-E9BA95C9B0BE}"/>
              </a:ext>
            </a:extLst>
          </p:cNvPr>
          <p:cNvSpPr>
            <a:spLocks noGrp="1"/>
          </p:cNvSpPr>
          <p:nvPr>
            <p:ph type="subTitle" idx="1"/>
          </p:nvPr>
        </p:nvSpPr>
        <p:spPr/>
        <p:txBody>
          <a:bodyPr/>
          <a:lstStyle/>
          <a:p>
            <a:pPr>
              <a:spcBef>
                <a:spcPts val="0"/>
              </a:spcBef>
              <a:spcAft>
                <a:spcPts val="400"/>
              </a:spcAft>
            </a:pPr>
            <a:r>
              <a:rPr lang="en-US" dirty="0">
                <a:solidFill>
                  <a:schemeClr val="bg1"/>
                </a:solidFill>
                <a:latin typeface="HelveticaNeueLT Pro 55 Roman" panose="020B0604020202020204" pitchFamily="34" charset="0"/>
              </a:rPr>
              <a:t>W9W10 FSDA Barcelona</a:t>
            </a:r>
          </a:p>
          <a:p>
            <a:pPr>
              <a:spcBef>
                <a:spcPts val="0"/>
              </a:spcBef>
              <a:spcAft>
                <a:spcPts val="400"/>
              </a:spcAft>
            </a:pPr>
            <a:r>
              <a:rPr lang="en-US" dirty="0">
                <a:solidFill>
                  <a:schemeClr val="bg1"/>
                </a:solidFill>
                <a:latin typeface="HelveticaNeueLT Pro 55 Roman" panose="020B0604020202020204" pitchFamily="34" charset="0"/>
              </a:rPr>
              <a:t>Adytia Putra Pradana</a:t>
            </a:r>
            <a:endParaRPr lang="en-ID" dirty="0">
              <a:solidFill>
                <a:schemeClr val="bg1"/>
              </a:solidFill>
              <a:latin typeface="HelveticaNeueLT Pro 55 Roman" panose="020B0604020202020204" pitchFamily="34" charset="0"/>
            </a:endParaRPr>
          </a:p>
        </p:txBody>
      </p:sp>
      <p:pic>
        <p:nvPicPr>
          <p:cNvPr id="4" name="Graphic 3">
            <a:extLst>
              <a:ext uri="{FF2B5EF4-FFF2-40B4-BE49-F238E27FC236}">
                <a16:creationId xmlns:a16="http://schemas.microsoft.com/office/drawing/2014/main" id="{8616E188-5C33-4E7F-B56B-88609B4E6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67596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2BEC9FB-AE14-46DF-9452-741B2B899F1B}"/>
              </a:ext>
            </a:extLst>
          </p:cNvPr>
          <p:cNvSpPr txBox="1"/>
          <p:nvPr/>
        </p:nvSpPr>
        <p:spPr>
          <a:xfrm>
            <a:off x="731519" y="1408322"/>
            <a:ext cx="9140067" cy="369332"/>
          </a:xfrm>
          <a:prstGeom prst="rect">
            <a:avLst/>
          </a:prstGeom>
          <a:noFill/>
        </p:spPr>
        <p:txBody>
          <a:bodyPr wrap="square" rtlCol="0">
            <a:spAutoFit/>
          </a:bodyPr>
          <a:lstStyle/>
          <a:p>
            <a:r>
              <a:rPr lang="en-US" dirty="0">
                <a:latin typeface="HelveticaNeueLT Pro 55 Roman" panose="020B0604020202020204" pitchFamily="34" charset="0"/>
              </a:rPr>
              <a:t>The dataset only consist of 1 tables, the </a:t>
            </a:r>
            <a:r>
              <a:rPr lang="en-US" dirty="0" err="1">
                <a:latin typeface="HelveticaNeueLT Pro 55 Roman" panose="020B0604020202020204" pitchFamily="34" charset="0"/>
              </a:rPr>
              <a:t>AirBnB</a:t>
            </a:r>
            <a:r>
              <a:rPr lang="en-US" dirty="0">
                <a:latin typeface="HelveticaNeueLT Pro 55 Roman" panose="020B0604020202020204" pitchFamily="34" charset="0"/>
              </a:rPr>
              <a:t> Listings, here are the field description :</a:t>
            </a:r>
          </a:p>
        </p:txBody>
      </p:sp>
      <p:sp>
        <p:nvSpPr>
          <p:cNvPr id="19" name="Title 1">
            <a:extLst>
              <a:ext uri="{FF2B5EF4-FFF2-40B4-BE49-F238E27FC236}">
                <a16:creationId xmlns:a16="http://schemas.microsoft.com/office/drawing/2014/main" id="{B0089185-CB03-401B-A428-B4940E68C5DD}"/>
              </a:ext>
            </a:extLst>
          </p:cNvPr>
          <p:cNvSpPr txBox="1">
            <a:spLocks/>
          </p:cNvSpPr>
          <p:nvPr/>
        </p:nvSpPr>
        <p:spPr>
          <a:xfrm>
            <a:off x="8689495" y="2078156"/>
            <a:ext cx="2428136"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HelveticaNeueLT Pro 63 MdEx" panose="020B0707030502030204" pitchFamily="34" charset="0"/>
              </a:rPr>
              <a:t>Dataset Source</a:t>
            </a:r>
            <a:endParaRPr lang="en-ID" sz="2000" dirty="0">
              <a:latin typeface="HelveticaNeueLT Pro 63 MdEx" panose="020B0707030502030204" pitchFamily="34" charset="0"/>
            </a:endParaRPr>
          </a:p>
        </p:txBody>
      </p:sp>
      <p:pic>
        <p:nvPicPr>
          <p:cNvPr id="2050" name="Picture 2" descr="Google Sheets TM Logo | Download Scientific Diagram">
            <a:extLst>
              <a:ext uri="{FF2B5EF4-FFF2-40B4-BE49-F238E27FC236}">
                <a16:creationId xmlns:a16="http://schemas.microsoft.com/office/drawing/2014/main" id="{A5B4C6B6-3257-4B47-B48E-693EB71F5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173" y="2577667"/>
            <a:ext cx="2876550" cy="26765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C6FD3A83-3C02-4B12-B10D-5B732BCD87B7}"/>
              </a:ext>
            </a:extLst>
          </p:cNvPr>
          <p:cNvGraphicFramePr>
            <a:graphicFrameLocks noGrp="1"/>
          </p:cNvGraphicFramePr>
          <p:nvPr>
            <p:extLst>
              <p:ext uri="{D42A27DB-BD31-4B8C-83A1-F6EECF244321}">
                <p14:modId xmlns:p14="http://schemas.microsoft.com/office/powerpoint/2010/main" val="1057859210"/>
              </p:ext>
            </p:extLst>
          </p:nvPr>
        </p:nvGraphicFramePr>
        <p:xfrm>
          <a:off x="1074369" y="1931445"/>
          <a:ext cx="6882838" cy="4570760"/>
        </p:xfrm>
        <a:graphic>
          <a:graphicData uri="http://schemas.openxmlformats.org/drawingml/2006/table">
            <a:tbl>
              <a:tblPr>
                <a:effectLst>
                  <a:outerShdw blurRad="50800" dist="38100" dir="2700000" algn="tl" rotWithShape="0">
                    <a:prstClr val="black">
                      <a:alpha val="40000"/>
                    </a:prstClr>
                  </a:outerShdw>
                </a:effectLst>
              </a:tblPr>
              <a:tblGrid>
                <a:gridCol w="1993178">
                  <a:extLst>
                    <a:ext uri="{9D8B030D-6E8A-4147-A177-3AD203B41FA5}">
                      <a16:colId xmlns:a16="http://schemas.microsoft.com/office/drawing/2014/main" val="2245586630"/>
                    </a:ext>
                  </a:extLst>
                </a:gridCol>
                <a:gridCol w="981860">
                  <a:extLst>
                    <a:ext uri="{9D8B030D-6E8A-4147-A177-3AD203B41FA5}">
                      <a16:colId xmlns:a16="http://schemas.microsoft.com/office/drawing/2014/main" val="3884718842"/>
                    </a:ext>
                  </a:extLst>
                </a:gridCol>
                <a:gridCol w="3907800">
                  <a:extLst>
                    <a:ext uri="{9D8B030D-6E8A-4147-A177-3AD203B41FA5}">
                      <a16:colId xmlns:a16="http://schemas.microsoft.com/office/drawing/2014/main" val="1553143384"/>
                    </a:ext>
                  </a:extLst>
                </a:gridCol>
              </a:tblGrid>
              <a:tr h="163028">
                <a:tc>
                  <a:txBody>
                    <a:bodyPr/>
                    <a:lstStyle/>
                    <a:p>
                      <a:pPr rtl="0" fontAlgn="t"/>
                      <a:r>
                        <a:rPr lang="en-ID" sz="1050" b="1">
                          <a:effectLst/>
                          <a:latin typeface="HelveticaNeueLT Pro 55 Roman" panose="020B0604020202020204" pitchFamily="34" charset="0"/>
                        </a:rPr>
                        <a:t>Field</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FE2F3"/>
                    </a:solidFill>
                  </a:tcPr>
                </a:tc>
                <a:tc>
                  <a:txBody>
                    <a:bodyPr/>
                    <a:lstStyle/>
                    <a:p>
                      <a:pPr rtl="0" fontAlgn="t"/>
                      <a:r>
                        <a:rPr lang="en-ID" sz="1050" b="1">
                          <a:effectLst/>
                          <a:latin typeface="HelveticaNeueLT Pro 55 Roman" panose="020B0604020202020204" pitchFamily="34" charset="0"/>
                        </a:rPr>
                        <a:t>Type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FE2F3"/>
                    </a:solidFill>
                  </a:tcPr>
                </a:tc>
                <a:tc>
                  <a:txBody>
                    <a:bodyPr/>
                    <a:lstStyle/>
                    <a:p>
                      <a:pPr rtl="0" fontAlgn="t"/>
                      <a:r>
                        <a:rPr lang="en-ID" sz="1050" b="1" dirty="0">
                          <a:effectLst/>
                          <a:latin typeface="HelveticaNeueLT Pro 55 Roman" panose="020B0604020202020204" pitchFamily="34" charset="0"/>
                        </a:rPr>
                        <a:t>Description</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158949192"/>
                  </a:ext>
                </a:extLst>
              </a:tr>
              <a:tr h="163028">
                <a:tc>
                  <a:txBody>
                    <a:bodyPr/>
                    <a:lstStyle/>
                    <a:p>
                      <a:pPr rtl="0" fontAlgn="t"/>
                      <a:r>
                        <a:rPr lang="en-ID" sz="1050" b="0" dirty="0">
                          <a:effectLst/>
                          <a:latin typeface="HelveticaNeueLT Pro 55 Roman" panose="020B0604020202020204" pitchFamily="34" charset="0"/>
                        </a:rPr>
                        <a:t>id</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integer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a:effectLst/>
                          <a:latin typeface="HelveticaNeueLT Pro 55 Roman" panose="020B0604020202020204" pitchFamily="34" charset="0"/>
                        </a:rPr>
                        <a:t>Airbnb's unique identifier for the listing</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829118820"/>
                  </a:ext>
                </a:extLst>
              </a:tr>
              <a:tr h="163028">
                <a:tc>
                  <a:txBody>
                    <a:bodyPr/>
                    <a:lstStyle/>
                    <a:p>
                      <a:pPr rtl="0" fontAlgn="t"/>
                      <a:r>
                        <a:rPr lang="en-ID" sz="1050" b="0">
                          <a:effectLst/>
                          <a:latin typeface="HelveticaNeueLT Pro 55 Roman" panose="020B0604020202020204" pitchFamily="34" charset="0"/>
                        </a:rPr>
                        <a:t>name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text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Name of the listing</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03333266"/>
                  </a:ext>
                </a:extLst>
              </a:tr>
              <a:tr h="163028">
                <a:tc>
                  <a:txBody>
                    <a:bodyPr/>
                    <a:lstStyle/>
                    <a:p>
                      <a:pPr rtl="0" fontAlgn="t"/>
                      <a:r>
                        <a:rPr lang="en-ID" sz="1050" b="0" dirty="0" err="1">
                          <a:effectLst/>
                          <a:latin typeface="HelveticaNeueLT Pro 55 Roman" panose="020B0604020202020204" pitchFamily="34" charset="0"/>
                        </a:rPr>
                        <a:t>host_id</a:t>
                      </a:r>
                      <a:endParaRPr lang="en-ID" sz="1050" b="0" dirty="0">
                        <a:effectLst/>
                        <a:latin typeface="HelveticaNeueLT Pro 55 Roman" panose="020B0604020202020204" pitchFamily="34" charset="0"/>
                      </a:endParaRP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integer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a:effectLst/>
                          <a:latin typeface="HelveticaNeueLT Pro 55 Roman" panose="020B0604020202020204" pitchFamily="34" charset="0"/>
                        </a:rPr>
                        <a:t>Airbnb's unique identifier for the host/user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361141138"/>
                  </a:ext>
                </a:extLst>
              </a:tr>
              <a:tr h="163028">
                <a:tc>
                  <a:txBody>
                    <a:bodyPr/>
                    <a:lstStyle/>
                    <a:p>
                      <a:pPr rtl="0" fontAlgn="t"/>
                      <a:r>
                        <a:rPr lang="en-ID" sz="1050" b="0">
                          <a:effectLst/>
                          <a:latin typeface="HelveticaNeueLT Pro 55 Roman" panose="020B0604020202020204" pitchFamily="34" charset="0"/>
                        </a:rPr>
                        <a:t>host_name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text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a:effectLst/>
                          <a:latin typeface="HelveticaNeueLT Pro 55 Roman" panose="020B0604020202020204" pitchFamily="34" charset="0"/>
                        </a:rPr>
                        <a:t>Name of the host. Usually just the first name(s).</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507090487"/>
                  </a:ext>
                </a:extLst>
              </a:tr>
              <a:tr h="163028">
                <a:tc>
                  <a:txBody>
                    <a:bodyPr/>
                    <a:lstStyle/>
                    <a:p>
                      <a:pPr rtl="0" fontAlgn="t"/>
                      <a:r>
                        <a:rPr lang="en-ID" sz="1050" b="0">
                          <a:effectLst/>
                          <a:latin typeface="HelveticaNeueLT Pro 55 Roman" panose="020B0604020202020204" pitchFamily="34" charset="0"/>
                        </a:rPr>
                        <a:t>neighbourhood</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text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Location.</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337590418"/>
                  </a:ext>
                </a:extLst>
              </a:tr>
              <a:tr h="163028">
                <a:tc>
                  <a:txBody>
                    <a:bodyPr/>
                    <a:lstStyle/>
                    <a:p>
                      <a:pPr rtl="0" fontAlgn="t"/>
                      <a:r>
                        <a:rPr lang="en-ID" sz="1050" b="0">
                          <a:effectLst/>
                          <a:latin typeface="HelveticaNeueLT Pro 55 Roman" panose="020B0604020202020204" pitchFamily="34" charset="0"/>
                        </a:rPr>
                        <a:t>neighbourhood_group</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text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Location group.</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669289683"/>
                  </a:ext>
                </a:extLst>
              </a:tr>
              <a:tr h="320867">
                <a:tc>
                  <a:txBody>
                    <a:bodyPr/>
                    <a:lstStyle/>
                    <a:p>
                      <a:pPr rtl="0" fontAlgn="t"/>
                      <a:r>
                        <a:rPr lang="en-ID" sz="1050" b="0" dirty="0">
                          <a:effectLst/>
                          <a:latin typeface="HelveticaNeueLT Pro 55 Roman" panose="020B0604020202020204" pitchFamily="34" charset="0"/>
                        </a:rPr>
                        <a:t>latitude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numeric</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a:effectLst/>
                          <a:latin typeface="HelveticaNeueLT Pro 55 Roman" panose="020B0604020202020204" pitchFamily="34" charset="0"/>
                        </a:rPr>
                        <a:t>Uses the World Geodetic System (WGS84) projection for latitude and longitude.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711429918"/>
                  </a:ext>
                </a:extLst>
              </a:tr>
              <a:tr h="320867">
                <a:tc>
                  <a:txBody>
                    <a:bodyPr/>
                    <a:lstStyle/>
                    <a:p>
                      <a:pPr rtl="0" fontAlgn="t"/>
                      <a:r>
                        <a:rPr lang="en-ID" sz="1050" b="0">
                          <a:effectLst/>
                          <a:latin typeface="HelveticaNeueLT Pro 55 Roman" panose="020B0604020202020204" pitchFamily="34" charset="0"/>
                        </a:rPr>
                        <a:t>longitude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numeric</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dirty="0">
                          <a:effectLst/>
                          <a:latin typeface="HelveticaNeueLT Pro 55 Roman" panose="020B0604020202020204" pitchFamily="34" charset="0"/>
                        </a:rPr>
                        <a:t>Uses the World Geodetic System (WGS84) projection for latitude and longitude.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837088810"/>
                  </a:ext>
                </a:extLst>
              </a:tr>
              <a:tr h="320867">
                <a:tc>
                  <a:txBody>
                    <a:bodyPr/>
                    <a:lstStyle/>
                    <a:p>
                      <a:pPr rtl="0" fontAlgn="t"/>
                      <a:r>
                        <a:rPr lang="en-ID" sz="1050" b="0">
                          <a:effectLst/>
                          <a:latin typeface="HelveticaNeueLT Pro 55 Roman" panose="020B0604020202020204" pitchFamily="34" charset="0"/>
                        </a:rPr>
                        <a:t>property_type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dirty="0">
                          <a:effectLst/>
                          <a:latin typeface="HelveticaNeueLT Pro 55 Roman" panose="020B0604020202020204" pitchFamily="34" charset="0"/>
                        </a:rPr>
                        <a:t>text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a:effectLst/>
                          <a:latin typeface="HelveticaNeueLT Pro 55 Roman" panose="020B0604020202020204" pitchFamily="34" charset="0"/>
                        </a:rPr>
                        <a:t>Self selected property type. Hotels and Bed and Breakfasts are described as such by their hosts in this field</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742187663"/>
                  </a:ext>
                </a:extLst>
              </a:tr>
              <a:tr h="163028">
                <a:tc>
                  <a:txBody>
                    <a:bodyPr/>
                    <a:lstStyle/>
                    <a:p>
                      <a:pPr rtl="0" fontAlgn="t"/>
                      <a:r>
                        <a:rPr lang="en-ID" sz="1050" b="0">
                          <a:effectLst/>
                          <a:latin typeface="HelveticaNeueLT Pro 55 Roman" panose="020B0604020202020204" pitchFamily="34" charset="0"/>
                        </a:rPr>
                        <a:t>room_type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text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dirty="0">
                          <a:effectLst/>
                          <a:latin typeface="HelveticaNeueLT Pro 55 Roman" panose="020B0604020202020204" pitchFamily="34" charset="0"/>
                        </a:rPr>
                        <a:t>[Entire home/</a:t>
                      </a:r>
                      <a:r>
                        <a:rPr lang="en-US" sz="1050" b="0" dirty="0" err="1">
                          <a:effectLst/>
                          <a:latin typeface="HelveticaNeueLT Pro 55 Roman" panose="020B0604020202020204" pitchFamily="34" charset="0"/>
                        </a:rPr>
                        <a:t>apt|Private</a:t>
                      </a:r>
                      <a:r>
                        <a:rPr lang="en-US" sz="1050" b="0" dirty="0">
                          <a:effectLst/>
                          <a:latin typeface="HelveticaNeueLT Pro 55 Roman" panose="020B0604020202020204" pitchFamily="34" charset="0"/>
                        </a:rPr>
                        <a:t> </a:t>
                      </a:r>
                      <a:r>
                        <a:rPr lang="en-US" sz="1050" b="0" dirty="0" err="1">
                          <a:effectLst/>
                          <a:latin typeface="HelveticaNeueLT Pro 55 Roman" panose="020B0604020202020204" pitchFamily="34" charset="0"/>
                        </a:rPr>
                        <a:t>room|Shared</a:t>
                      </a:r>
                      <a:r>
                        <a:rPr lang="en-US" sz="1050" b="0" dirty="0">
                          <a:effectLst/>
                          <a:latin typeface="HelveticaNeueLT Pro 55 Roman" panose="020B0604020202020204" pitchFamily="34" charset="0"/>
                        </a:rPr>
                        <a:t> </a:t>
                      </a:r>
                      <a:r>
                        <a:rPr lang="en-US" sz="1050" b="0" dirty="0" err="1">
                          <a:effectLst/>
                          <a:latin typeface="HelveticaNeueLT Pro 55 Roman" panose="020B0604020202020204" pitchFamily="34" charset="0"/>
                        </a:rPr>
                        <a:t>room|Hotel</a:t>
                      </a:r>
                      <a:r>
                        <a:rPr lang="en-US" sz="1050" b="0" dirty="0">
                          <a:effectLst/>
                          <a:latin typeface="HelveticaNeueLT Pro 55 Roman" panose="020B0604020202020204" pitchFamily="34" charset="0"/>
                        </a:rPr>
                        <a: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111823624"/>
                  </a:ext>
                </a:extLst>
              </a:tr>
              <a:tr h="163028">
                <a:tc>
                  <a:txBody>
                    <a:bodyPr/>
                    <a:lstStyle/>
                    <a:p>
                      <a:pPr rtl="0" fontAlgn="t"/>
                      <a:r>
                        <a:rPr lang="en-ID" sz="1050" b="0">
                          <a:effectLst/>
                          <a:latin typeface="HelveticaNeueLT Pro 55 Roman" panose="020B0604020202020204" pitchFamily="34" charset="0"/>
                        </a:rPr>
                        <a:t>price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currency</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a:effectLst/>
                          <a:latin typeface="HelveticaNeueLT Pro 55 Roman" panose="020B0604020202020204" pitchFamily="34" charset="0"/>
                        </a:rPr>
                        <a:t>daily price in local currency</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518202139"/>
                  </a:ext>
                </a:extLst>
              </a:tr>
              <a:tr h="320867">
                <a:tc>
                  <a:txBody>
                    <a:bodyPr/>
                    <a:lstStyle/>
                    <a:p>
                      <a:pPr rtl="0" fontAlgn="t"/>
                      <a:r>
                        <a:rPr lang="en-ID" sz="1050" b="0">
                          <a:effectLst/>
                          <a:latin typeface="HelveticaNeueLT Pro 55 Roman" panose="020B0604020202020204" pitchFamily="34" charset="0"/>
                        </a:rPr>
                        <a:t>minimum_nights</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integer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dirty="0">
                          <a:effectLst/>
                          <a:latin typeface="HelveticaNeueLT Pro 55 Roman" panose="020B0604020202020204" pitchFamily="34" charset="0"/>
                        </a:rPr>
                        <a:t>minimum number of night stay for the listing (calendar rules may be different)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905958275"/>
                  </a:ext>
                </a:extLst>
              </a:tr>
              <a:tr h="163028">
                <a:tc>
                  <a:txBody>
                    <a:bodyPr/>
                    <a:lstStyle/>
                    <a:p>
                      <a:pPr rtl="0" fontAlgn="t"/>
                      <a:r>
                        <a:rPr lang="en-ID" sz="1050" b="0">
                          <a:effectLst/>
                          <a:latin typeface="HelveticaNeueLT Pro 55 Roman" panose="020B0604020202020204" pitchFamily="34" charset="0"/>
                        </a:rPr>
                        <a:t>number_of_reviews</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integer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a:effectLst/>
                          <a:latin typeface="HelveticaNeueLT Pro 55 Roman" panose="020B0604020202020204" pitchFamily="34" charset="0"/>
                        </a:rPr>
                        <a:t>The number of reviews the listing has</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486644871"/>
                  </a:ext>
                </a:extLst>
              </a:tr>
              <a:tr h="163028">
                <a:tc>
                  <a:txBody>
                    <a:bodyPr/>
                    <a:lstStyle/>
                    <a:p>
                      <a:pPr rtl="0" fontAlgn="t"/>
                      <a:r>
                        <a:rPr lang="en-ID" sz="1050" b="0">
                          <a:effectLst/>
                          <a:latin typeface="HelveticaNeueLT Pro 55 Roman" panose="020B0604020202020204" pitchFamily="34" charset="0"/>
                        </a:rPr>
                        <a:t>last_review</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date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dirty="0">
                          <a:effectLst/>
                          <a:latin typeface="HelveticaNeueLT Pro 55 Roman" panose="020B0604020202020204" pitchFamily="34" charset="0"/>
                        </a:rPr>
                        <a:t>The date of the last/newest review</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318491452"/>
                  </a:ext>
                </a:extLst>
              </a:tr>
              <a:tr h="320867">
                <a:tc>
                  <a:txBody>
                    <a:bodyPr/>
                    <a:lstStyle/>
                    <a:p>
                      <a:pPr rtl="0" fontAlgn="t"/>
                      <a:r>
                        <a:rPr lang="en-ID" sz="1050" b="0">
                          <a:effectLst/>
                          <a:latin typeface="HelveticaNeueLT Pro 55 Roman" panose="020B0604020202020204" pitchFamily="34" charset="0"/>
                        </a:rPr>
                        <a:t>calculated_host_listings_count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integer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dirty="0">
                          <a:effectLst/>
                          <a:latin typeface="HelveticaNeueLT Pro 55 Roman" panose="020B0604020202020204" pitchFamily="34" charset="0"/>
                        </a:rPr>
                        <a:t>The number of listings the host has in the current scrape, in the city/region geography.</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20088872"/>
                  </a:ext>
                </a:extLst>
              </a:tr>
              <a:tr h="163028">
                <a:tc>
                  <a:txBody>
                    <a:bodyPr/>
                    <a:lstStyle/>
                    <a:p>
                      <a:pPr rtl="0" fontAlgn="t"/>
                      <a:r>
                        <a:rPr lang="en-ID" sz="1050" b="0">
                          <a:effectLst/>
                          <a:latin typeface="HelveticaNeueLT Pro 55 Roman" panose="020B0604020202020204" pitchFamily="34" charset="0"/>
                        </a:rPr>
                        <a:t>reviews_per_month</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numeric</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a:effectLst/>
                          <a:latin typeface="HelveticaNeueLT Pro 55 Roman" panose="020B0604020202020204" pitchFamily="34" charset="0"/>
                        </a:rPr>
                        <a:t>The number of reviews the listing has over the lifetime of the listing</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681207664"/>
                  </a:ext>
                </a:extLst>
              </a:tr>
              <a:tr h="478706">
                <a:tc>
                  <a:txBody>
                    <a:bodyPr/>
                    <a:lstStyle/>
                    <a:p>
                      <a:pPr rtl="0" fontAlgn="t"/>
                      <a:r>
                        <a:rPr lang="en-ID" sz="1050" b="0">
                          <a:effectLst/>
                          <a:latin typeface="HelveticaNeueLT Pro 55 Roman" panose="020B0604020202020204" pitchFamily="34" charset="0"/>
                        </a:rPr>
                        <a:t>availability_365</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integer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dirty="0" err="1">
                          <a:effectLst/>
                          <a:latin typeface="HelveticaNeueLT Pro 55 Roman" panose="020B0604020202020204" pitchFamily="34" charset="0"/>
                        </a:rPr>
                        <a:t>avaliability_x</a:t>
                      </a:r>
                      <a:r>
                        <a:rPr lang="en-US" sz="1050" b="0" dirty="0">
                          <a:effectLst/>
                          <a:latin typeface="HelveticaNeueLT Pro 55 Roman" panose="020B0604020202020204" pitchFamily="34" charset="0"/>
                        </a:rPr>
                        <a:t>. The availability of the listing x days in the future as determined by the calendar. Note a listing may not be available because it has been booked by a guest or blocked by the host.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920054334"/>
                  </a:ext>
                </a:extLst>
              </a:tr>
              <a:tr h="163028">
                <a:tc>
                  <a:txBody>
                    <a:bodyPr/>
                    <a:lstStyle/>
                    <a:p>
                      <a:pPr rtl="0" fontAlgn="t"/>
                      <a:r>
                        <a:rPr lang="en-ID" sz="1050" b="0">
                          <a:effectLst/>
                          <a:latin typeface="HelveticaNeueLT Pro 55 Roman" panose="020B0604020202020204" pitchFamily="34" charset="0"/>
                        </a:rPr>
                        <a:t>number_of_reviews_ltm</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integer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dirty="0">
                          <a:effectLst/>
                          <a:latin typeface="HelveticaNeueLT Pro 55 Roman" panose="020B0604020202020204" pitchFamily="34" charset="0"/>
                        </a:rPr>
                        <a:t>The number of reviews the listing has (in the last 12 months)</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815477056"/>
                  </a:ext>
                </a:extLst>
              </a:tr>
              <a:tr h="163028">
                <a:tc>
                  <a:txBody>
                    <a:bodyPr/>
                    <a:lstStyle/>
                    <a:p>
                      <a:pPr rtl="0" fontAlgn="t"/>
                      <a:r>
                        <a:rPr lang="en-ID" sz="1050" b="0">
                          <a:effectLst/>
                          <a:latin typeface="HelveticaNeueLT Pro 55 Roman" panose="020B0604020202020204" pitchFamily="34" charset="0"/>
                        </a:rPr>
                        <a:t>license</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ID" sz="1050" b="0">
                          <a:effectLst/>
                          <a:latin typeface="HelveticaNeueLT Pro 55 Roman" panose="020B0604020202020204" pitchFamily="34" charset="0"/>
                        </a:rPr>
                        <a:t>text</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tc>
                  <a:txBody>
                    <a:bodyPr/>
                    <a:lstStyle/>
                    <a:p>
                      <a:pPr rtl="0" fontAlgn="t"/>
                      <a:r>
                        <a:rPr lang="en-US" sz="1050" b="0" dirty="0">
                          <a:effectLst/>
                          <a:latin typeface="HelveticaNeueLT Pro 55 Roman" panose="020B0604020202020204" pitchFamily="34" charset="0"/>
                        </a:rPr>
                        <a:t>The </a:t>
                      </a:r>
                      <a:r>
                        <a:rPr lang="en-US" sz="1050" b="0" dirty="0" err="1">
                          <a:effectLst/>
                          <a:latin typeface="HelveticaNeueLT Pro 55 Roman" panose="020B0604020202020204" pitchFamily="34" charset="0"/>
                        </a:rPr>
                        <a:t>licence</a:t>
                      </a:r>
                      <a:r>
                        <a:rPr lang="en-US" sz="1050" b="0" dirty="0">
                          <a:effectLst/>
                          <a:latin typeface="HelveticaNeueLT Pro 55 Roman" panose="020B0604020202020204" pitchFamily="34" charset="0"/>
                        </a:rPr>
                        <a:t>/permit/registration number</a:t>
                      </a:r>
                    </a:p>
                  </a:txBody>
                  <a:tcPr marL="3382" marR="3382" marT="2255" marB="2255">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4220726743"/>
                  </a:ext>
                </a:extLst>
              </a:tr>
            </a:tbl>
          </a:graphicData>
        </a:graphic>
      </p:graphicFrame>
      <p:sp>
        <p:nvSpPr>
          <p:cNvPr id="9" name="Title 1">
            <a:extLst>
              <a:ext uri="{FF2B5EF4-FFF2-40B4-BE49-F238E27FC236}">
                <a16:creationId xmlns:a16="http://schemas.microsoft.com/office/drawing/2014/main" id="{4E0D73EA-DC57-4AE0-B433-E7049E75037A}"/>
              </a:ext>
            </a:extLst>
          </p:cNvPr>
          <p:cNvSpPr>
            <a:spLocks noGrp="1"/>
          </p:cNvSpPr>
          <p:nvPr>
            <p:ph type="title"/>
          </p:nvPr>
        </p:nvSpPr>
        <p:spPr>
          <a:xfrm>
            <a:off x="731520" y="723107"/>
            <a:ext cx="9397481" cy="651911"/>
          </a:xfrm>
        </p:spPr>
        <p:txBody>
          <a:bodyPr>
            <a:normAutofit/>
          </a:bodyPr>
          <a:lstStyle/>
          <a:p>
            <a:r>
              <a:rPr lang="en-US" sz="2800" dirty="0">
                <a:latin typeface="HelveticaNeueLT Pro 63 MdEx" panose="020B0707030502030204" pitchFamily="34" charset="0"/>
              </a:rPr>
              <a:t>Data Acquisition</a:t>
            </a:r>
            <a:endParaRPr lang="en-ID" sz="2800" dirty="0">
              <a:latin typeface="HelveticaNeueLT Pro 63 MdEx" panose="020B0707030502030204" pitchFamily="34" charset="0"/>
            </a:endParaRPr>
          </a:p>
        </p:txBody>
      </p:sp>
      <p:sp>
        <p:nvSpPr>
          <p:cNvPr id="11" name="Title 1">
            <a:extLst>
              <a:ext uri="{FF2B5EF4-FFF2-40B4-BE49-F238E27FC236}">
                <a16:creationId xmlns:a16="http://schemas.microsoft.com/office/drawing/2014/main" id="{3AB1981C-ADC7-4CCC-9160-A23AD50A1386}"/>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13</a:t>
            </a:fld>
            <a:endParaRPr lang="en-ID" sz="1200" dirty="0">
              <a:solidFill>
                <a:schemeClr val="bg1"/>
              </a:solidFill>
              <a:latin typeface="HelveticaNeueLT Pro 63 MdEx" panose="020B0707030502030204" pitchFamily="34" charset="0"/>
            </a:endParaRPr>
          </a:p>
        </p:txBody>
      </p:sp>
      <p:pic>
        <p:nvPicPr>
          <p:cNvPr id="12" name="Graphic 11">
            <a:extLst>
              <a:ext uri="{FF2B5EF4-FFF2-40B4-BE49-F238E27FC236}">
                <a16:creationId xmlns:a16="http://schemas.microsoft.com/office/drawing/2014/main" id="{A787BEC8-CC8A-4C98-A6B1-E5FD3D8678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259472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1299212" y="230551"/>
            <a:ext cx="9397481" cy="651911"/>
          </a:xfrm>
        </p:spPr>
        <p:txBody>
          <a:bodyPr>
            <a:normAutofit/>
          </a:bodyPr>
          <a:lstStyle/>
          <a:p>
            <a:r>
              <a:rPr lang="en-US" sz="2800" dirty="0">
                <a:latin typeface="HelveticaNeueLT Pro 63 MdEx" panose="020B0707030502030204" pitchFamily="34" charset="0"/>
              </a:rPr>
              <a:t>Price Data Distribution</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7723849" y="2092468"/>
            <a:ext cx="4186126" cy="3416320"/>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dirty="0"/>
              <a:t>In this visualization, price data that has gone through the binning process is visualized, a histogram is made and it can be seen that the data is not evenly distributed, the histogram shows a positive skewness, and the most frequent price data are in the price range 40-80.</a:t>
            </a:r>
          </a:p>
        </p:txBody>
      </p:sp>
      <p:pic>
        <p:nvPicPr>
          <p:cNvPr id="4" name="Picture 3">
            <a:extLst>
              <a:ext uri="{FF2B5EF4-FFF2-40B4-BE49-F238E27FC236}">
                <a16:creationId xmlns:a16="http://schemas.microsoft.com/office/drawing/2014/main" id="{447FF4AA-640A-483F-9368-9B99A138E009}"/>
              </a:ext>
            </a:extLst>
          </p:cNvPr>
          <p:cNvPicPr>
            <a:picLocks noChangeAspect="1"/>
          </p:cNvPicPr>
          <p:nvPr/>
        </p:nvPicPr>
        <p:blipFill rotWithShape="1">
          <a:blip r:embed="rId3"/>
          <a:srcRect l="24490" t="17279" r="29898" b="13061"/>
          <a:stretch/>
        </p:blipFill>
        <p:spPr>
          <a:xfrm>
            <a:off x="551962" y="1231641"/>
            <a:ext cx="6281058" cy="5395808"/>
          </a:xfrm>
          <a:prstGeom prst="rect">
            <a:avLst/>
          </a:prstGeom>
        </p:spPr>
      </p:pic>
      <p:sp>
        <p:nvSpPr>
          <p:cNvPr id="8" name="Title 1">
            <a:extLst>
              <a:ext uri="{FF2B5EF4-FFF2-40B4-BE49-F238E27FC236}">
                <a16:creationId xmlns:a16="http://schemas.microsoft.com/office/drawing/2014/main" id="{1E34EE9C-A701-48E0-89C2-48CF28F5395B}"/>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14</a:t>
            </a:fld>
            <a:endParaRPr lang="en-ID" sz="1200" dirty="0">
              <a:solidFill>
                <a:schemeClr val="bg1"/>
              </a:solidFill>
              <a:latin typeface="HelveticaNeueLT Pro 63 MdEx" panose="020B0707030502030204" pitchFamily="34" charset="0"/>
            </a:endParaRPr>
          </a:p>
        </p:txBody>
      </p:sp>
      <p:pic>
        <p:nvPicPr>
          <p:cNvPr id="9" name="Graphic 8">
            <a:extLst>
              <a:ext uri="{FF2B5EF4-FFF2-40B4-BE49-F238E27FC236}">
                <a16:creationId xmlns:a16="http://schemas.microsoft.com/office/drawing/2014/main" id="{043204E5-B227-4630-AC1B-BF357C3371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3655405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rot="16200000">
            <a:off x="9089182" y="3780672"/>
            <a:ext cx="4728322" cy="651911"/>
          </a:xfrm>
        </p:spPr>
        <p:txBody>
          <a:bodyPr>
            <a:normAutofit/>
          </a:bodyPr>
          <a:lstStyle/>
          <a:p>
            <a:r>
              <a:rPr lang="en-US" sz="2800" dirty="0">
                <a:latin typeface="HelveticaNeueLT Pro 63 MdEx" panose="020B0707030502030204" pitchFamily="34" charset="0"/>
              </a:rPr>
              <a:t>Price Data Distribution</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412703" y="1977215"/>
            <a:ext cx="3868056" cy="3785652"/>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dirty="0"/>
              <a:t>In this visualization, price data that has gone through the segmentation process (calculated field) is visualized, it can be seen that from the data, the most frequent price category is medium (101-1.000), thinly behind is low (0 – 100), and last is high (&gt;= 1.001)</a:t>
            </a:r>
          </a:p>
        </p:txBody>
      </p:sp>
      <p:pic>
        <p:nvPicPr>
          <p:cNvPr id="7" name="Picture 6">
            <a:extLst>
              <a:ext uri="{FF2B5EF4-FFF2-40B4-BE49-F238E27FC236}">
                <a16:creationId xmlns:a16="http://schemas.microsoft.com/office/drawing/2014/main" id="{F5438BD7-E7FF-432A-A3A3-372DD84ACD43}"/>
              </a:ext>
            </a:extLst>
          </p:cNvPr>
          <p:cNvPicPr>
            <a:picLocks noChangeAspect="1"/>
          </p:cNvPicPr>
          <p:nvPr/>
        </p:nvPicPr>
        <p:blipFill rotWithShape="1">
          <a:blip r:embed="rId3"/>
          <a:srcRect l="24566" t="17007" r="54082" b="12517"/>
          <a:stretch/>
        </p:blipFill>
        <p:spPr>
          <a:xfrm>
            <a:off x="5791201" y="270908"/>
            <a:ext cx="3401960" cy="6316184"/>
          </a:xfrm>
          <a:prstGeom prst="rect">
            <a:avLst/>
          </a:prstGeom>
        </p:spPr>
      </p:pic>
      <p:sp>
        <p:nvSpPr>
          <p:cNvPr id="9" name="Title 1">
            <a:extLst>
              <a:ext uri="{FF2B5EF4-FFF2-40B4-BE49-F238E27FC236}">
                <a16:creationId xmlns:a16="http://schemas.microsoft.com/office/drawing/2014/main" id="{1EC48C7D-8DEC-4508-8448-7296B8D9E784}"/>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tx1">
                    <a:lumMod val="75000"/>
                    <a:lumOff val="25000"/>
                  </a:schemeClr>
                </a:solidFill>
                <a:latin typeface="HelveticaNeueLT Pro 63 MdEx" panose="020B0707030502030204" pitchFamily="34" charset="0"/>
              </a:rPr>
              <a:t>15</a:t>
            </a:fld>
            <a:endParaRPr lang="en-ID" sz="1200" dirty="0">
              <a:solidFill>
                <a:schemeClr val="tx1">
                  <a:lumMod val="75000"/>
                  <a:lumOff val="25000"/>
                </a:schemeClr>
              </a:solidFill>
              <a:latin typeface="HelveticaNeueLT Pro 63 MdEx" panose="020B0707030502030204" pitchFamily="34" charset="0"/>
            </a:endParaRPr>
          </a:p>
        </p:txBody>
      </p:sp>
      <p:pic>
        <p:nvPicPr>
          <p:cNvPr id="12" name="Graphic 11">
            <a:extLst>
              <a:ext uri="{FF2B5EF4-FFF2-40B4-BE49-F238E27FC236}">
                <a16:creationId xmlns:a16="http://schemas.microsoft.com/office/drawing/2014/main" id="{53105CE4-242A-4F35-980D-82DA2D4E44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423390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1250051" y="256282"/>
            <a:ext cx="9397481" cy="651911"/>
          </a:xfrm>
        </p:spPr>
        <p:txBody>
          <a:bodyPr>
            <a:normAutofit/>
          </a:bodyPr>
          <a:lstStyle/>
          <a:p>
            <a:r>
              <a:rPr lang="en-US" sz="2800" dirty="0">
                <a:latin typeface="HelveticaNeueLT Pro 63 MdEx" panose="020B0707030502030204" pitchFamily="34" charset="0"/>
              </a:rPr>
              <a:t>EDA Visualization</a:t>
            </a:r>
            <a:endParaRPr lang="en-ID" sz="2800" dirty="0">
              <a:latin typeface="HelveticaNeueLT Pro 63 MdEx" panose="020B0707030502030204" pitchFamily="34" charset="0"/>
            </a:endParaRPr>
          </a:p>
        </p:txBody>
      </p:sp>
      <p:sp>
        <p:nvSpPr>
          <p:cNvPr id="13" name="TextBox 12">
            <a:extLst>
              <a:ext uri="{FF2B5EF4-FFF2-40B4-BE49-F238E27FC236}">
                <a16:creationId xmlns:a16="http://schemas.microsoft.com/office/drawing/2014/main" id="{C42DFA3C-9C7F-401C-B0DE-6C1EF06DDC3E}"/>
              </a:ext>
            </a:extLst>
          </p:cNvPr>
          <p:cNvSpPr txBox="1"/>
          <p:nvPr/>
        </p:nvSpPr>
        <p:spPr>
          <a:xfrm>
            <a:off x="7980267" y="1436896"/>
            <a:ext cx="3868056" cy="1938992"/>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sz="2000" dirty="0"/>
              <a:t>It can be seen that from the neighborhood group visualization of the total listings divided by price category, Central Region is the neighborhood group with the most total listings.</a:t>
            </a:r>
          </a:p>
        </p:txBody>
      </p:sp>
      <p:sp>
        <p:nvSpPr>
          <p:cNvPr id="14" name="TextBox 13">
            <a:extLst>
              <a:ext uri="{FF2B5EF4-FFF2-40B4-BE49-F238E27FC236}">
                <a16:creationId xmlns:a16="http://schemas.microsoft.com/office/drawing/2014/main" id="{092BDF7C-F049-4BF7-B034-79DD07469EE8}"/>
              </a:ext>
            </a:extLst>
          </p:cNvPr>
          <p:cNvSpPr txBox="1"/>
          <p:nvPr/>
        </p:nvSpPr>
        <p:spPr>
          <a:xfrm>
            <a:off x="7980267" y="4341216"/>
            <a:ext cx="3868056" cy="1631216"/>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sz="2000" dirty="0"/>
              <a:t>It can be seen that from the room type visualization of the total listings divided by price category, Private Room is the room type with the most total listings.</a:t>
            </a:r>
          </a:p>
        </p:txBody>
      </p:sp>
      <p:pic>
        <p:nvPicPr>
          <p:cNvPr id="16" name="Picture 15">
            <a:extLst>
              <a:ext uri="{FF2B5EF4-FFF2-40B4-BE49-F238E27FC236}">
                <a16:creationId xmlns:a16="http://schemas.microsoft.com/office/drawing/2014/main" id="{0D3DFC05-AEF6-4B37-9F71-4C9178BE5A4A}"/>
              </a:ext>
            </a:extLst>
          </p:cNvPr>
          <p:cNvPicPr>
            <a:picLocks noChangeAspect="1"/>
          </p:cNvPicPr>
          <p:nvPr/>
        </p:nvPicPr>
        <p:blipFill rotWithShape="1">
          <a:blip r:embed="rId3"/>
          <a:srcRect l="24566" t="17415" r="33648" b="52509"/>
          <a:stretch/>
        </p:blipFill>
        <p:spPr>
          <a:xfrm>
            <a:off x="343677" y="1071208"/>
            <a:ext cx="6595661" cy="2670368"/>
          </a:xfrm>
          <a:prstGeom prst="rect">
            <a:avLst/>
          </a:prstGeom>
        </p:spPr>
      </p:pic>
      <p:pic>
        <p:nvPicPr>
          <p:cNvPr id="18" name="Picture 17">
            <a:extLst>
              <a:ext uri="{FF2B5EF4-FFF2-40B4-BE49-F238E27FC236}">
                <a16:creationId xmlns:a16="http://schemas.microsoft.com/office/drawing/2014/main" id="{AF362AA9-68A6-4353-A879-7CE55683F172}"/>
              </a:ext>
            </a:extLst>
          </p:cNvPr>
          <p:cNvPicPr>
            <a:picLocks noChangeAspect="1"/>
          </p:cNvPicPr>
          <p:nvPr/>
        </p:nvPicPr>
        <p:blipFill rotWithShape="1">
          <a:blip r:embed="rId4"/>
          <a:srcRect l="24643" t="17415" r="31965" b="54304"/>
          <a:stretch/>
        </p:blipFill>
        <p:spPr>
          <a:xfrm>
            <a:off x="343677" y="3904591"/>
            <a:ext cx="6831564" cy="2504466"/>
          </a:xfrm>
          <a:prstGeom prst="rect">
            <a:avLst/>
          </a:prstGeom>
        </p:spPr>
      </p:pic>
      <p:sp>
        <p:nvSpPr>
          <p:cNvPr id="19" name="Title 1">
            <a:extLst>
              <a:ext uri="{FF2B5EF4-FFF2-40B4-BE49-F238E27FC236}">
                <a16:creationId xmlns:a16="http://schemas.microsoft.com/office/drawing/2014/main" id="{90826644-D1FE-4237-B7ED-2E985C1C1F88}"/>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16</a:t>
            </a:fld>
            <a:endParaRPr lang="en-ID" sz="1200" dirty="0">
              <a:solidFill>
                <a:schemeClr val="bg1"/>
              </a:solidFill>
              <a:latin typeface="HelveticaNeueLT Pro 63 MdEx" panose="020B0707030502030204" pitchFamily="34" charset="0"/>
            </a:endParaRPr>
          </a:p>
        </p:txBody>
      </p:sp>
      <p:pic>
        <p:nvPicPr>
          <p:cNvPr id="20" name="Graphic 19">
            <a:extLst>
              <a:ext uri="{FF2B5EF4-FFF2-40B4-BE49-F238E27FC236}">
                <a16:creationId xmlns:a16="http://schemas.microsoft.com/office/drawing/2014/main" id="{CAC84EFA-2BB4-4885-968C-F272CFC474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379376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rot="16200000">
            <a:off x="-1106114" y="4377189"/>
            <a:ext cx="3725072" cy="651911"/>
          </a:xfrm>
        </p:spPr>
        <p:txBody>
          <a:bodyPr>
            <a:normAutofit/>
          </a:bodyPr>
          <a:lstStyle/>
          <a:p>
            <a:r>
              <a:rPr lang="en-US" sz="2800" dirty="0">
                <a:latin typeface="HelveticaNeueLT Pro 63 MdEx" panose="020B0707030502030204" pitchFamily="34" charset="0"/>
              </a:rPr>
              <a:t>EDA Visualization</a:t>
            </a:r>
            <a:endParaRPr lang="en-ID" sz="2800" dirty="0">
              <a:latin typeface="HelveticaNeueLT Pro 63 MdEx" panose="020B0707030502030204" pitchFamily="34" charset="0"/>
            </a:endParaRPr>
          </a:p>
        </p:txBody>
      </p:sp>
      <p:sp>
        <p:nvSpPr>
          <p:cNvPr id="13" name="TextBox 12">
            <a:extLst>
              <a:ext uri="{FF2B5EF4-FFF2-40B4-BE49-F238E27FC236}">
                <a16:creationId xmlns:a16="http://schemas.microsoft.com/office/drawing/2014/main" id="{C42DFA3C-9C7F-401C-B0DE-6C1EF06DDC3E}"/>
              </a:ext>
            </a:extLst>
          </p:cNvPr>
          <p:cNvSpPr txBox="1"/>
          <p:nvPr/>
        </p:nvSpPr>
        <p:spPr>
          <a:xfrm>
            <a:off x="7956420" y="2373401"/>
            <a:ext cx="3868056" cy="3046988"/>
          </a:xfrm>
          <a:prstGeom prst="rect">
            <a:avLst/>
          </a:prstGeom>
          <a:noFill/>
        </p:spPr>
        <p:txBody>
          <a:bodyPr wrap="square" rtlCol="0">
            <a:spAutoFit/>
          </a:bodyPr>
          <a:lstStyle>
            <a:defPPr>
              <a:defRPr lang="en-US"/>
            </a:defPPr>
            <a:lvl1pPr algn="ctr">
              <a:defRPr sz="2000">
                <a:solidFill>
                  <a:schemeClr val="bg1"/>
                </a:solidFill>
                <a:latin typeface="HelveticaNeueLT Pro 67 MdCn" panose="020B0606030502030204" pitchFamily="34" charset="0"/>
              </a:defRPr>
            </a:lvl1pPr>
          </a:lstStyle>
          <a:p>
            <a:r>
              <a:rPr lang="en-US" sz="2400" dirty="0"/>
              <a:t>Over the year, I visualize the room type over their respective number of review last 12 Months. The most frequent room type reviewed is entire home/apt, followed by private room, hotel room, and last is shared room.</a:t>
            </a:r>
          </a:p>
        </p:txBody>
      </p:sp>
      <p:pic>
        <p:nvPicPr>
          <p:cNvPr id="4" name="Picture 3">
            <a:extLst>
              <a:ext uri="{FF2B5EF4-FFF2-40B4-BE49-F238E27FC236}">
                <a16:creationId xmlns:a16="http://schemas.microsoft.com/office/drawing/2014/main" id="{D017DB1C-7592-4FDB-BC25-6A499E3F7EB0}"/>
              </a:ext>
            </a:extLst>
          </p:cNvPr>
          <p:cNvPicPr>
            <a:picLocks noChangeAspect="1"/>
          </p:cNvPicPr>
          <p:nvPr/>
        </p:nvPicPr>
        <p:blipFill rotWithShape="1">
          <a:blip r:embed="rId3"/>
          <a:srcRect l="24643" t="17416" r="44745" b="12380"/>
          <a:stretch/>
        </p:blipFill>
        <p:spPr>
          <a:xfrm>
            <a:off x="1686632" y="681750"/>
            <a:ext cx="4409368" cy="5688083"/>
          </a:xfrm>
          <a:prstGeom prst="rect">
            <a:avLst/>
          </a:prstGeom>
        </p:spPr>
      </p:pic>
      <p:sp>
        <p:nvSpPr>
          <p:cNvPr id="9" name="Title 1">
            <a:extLst>
              <a:ext uri="{FF2B5EF4-FFF2-40B4-BE49-F238E27FC236}">
                <a16:creationId xmlns:a16="http://schemas.microsoft.com/office/drawing/2014/main" id="{1DAAD260-50CA-4982-9494-6112A4785AA8}"/>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17</a:t>
            </a:fld>
            <a:endParaRPr lang="en-ID" sz="1200" dirty="0">
              <a:solidFill>
                <a:schemeClr val="bg1"/>
              </a:solidFill>
              <a:latin typeface="HelveticaNeueLT Pro 63 MdEx" panose="020B0707030502030204" pitchFamily="34" charset="0"/>
            </a:endParaRPr>
          </a:p>
        </p:txBody>
      </p:sp>
      <p:pic>
        <p:nvPicPr>
          <p:cNvPr id="10" name="Graphic 9">
            <a:extLst>
              <a:ext uri="{FF2B5EF4-FFF2-40B4-BE49-F238E27FC236}">
                <a16:creationId xmlns:a16="http://schemas.microsoft.com/office/drawing/2014/main" id="{E663DA75-9C67-4EE2-AF53-9473D238AE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300841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CF950-5425-4DC7-8281-25DB6376151E}"/>
              </a:ext>
            </a:extLst>
          </p:cNvPr>
          <p:cNvPicPr>
            <a:picLocks noChangeAspect="1"/>
          </p:cNvPicPr>
          <p:nvPr/>
        </p:nvPicPr>
        <p:blipFill rotWithShape="1">
          <a:blip r:embed="rId3"/>
          <a:srcRect l="24639" t="17143" r="11071" b="13878"/>
          <a:stretch/>
        </p:blipFill>
        <p:spPr>
          <a:xfrm>
            <a:off x="182420" y="1410982"/>
            <a:ext cx="7838144" cy="4730622"/>
          </a:xfrm>
          <a:prstGeom prst="rect">
            <a:avLst/>
          </a:prstGeom>
        </p:spPr>
      </p:pic>
      <p:sp>
        <p:nvSpPr>
          <p:cNvPr id="7" name="TextBox 6">
            <a:extLst>
              <a:ext uri="{FF2B5EF4-FFF2-40B4-BE49-F238E27FC236}">
                <a16:creationId xmlns:a16="http://schemas.microsoft.com/office/drawing/2014/main" id="{39B89165-77F6-42A2-8297-342FD84483C1}"/>
              </a:ext>
            </a:extLst>
          </p:cNvPr>
          <p:cNvSpPr txBox="1"/>
          <p:nvPr/>
        </p:nvSpPr>
        <p:spPr>
          <a:xfrm>
            <a:off x="8619787" y="1124846"/>
            <a:ext cx="3129762" cy="5016758"/>
          </a:xfrm>
          <a:prstGeom prst="rect">
            <a:avLst/>
          </a:prstGeom>
          <a:noFill/>
        </p:spPr>
        <p:txBody>
          <a:bodyPr wrap="square" rtlCol="0">
            <a:spAutoFit/>
          </a:bodyPr>
          <a:lstStyle>
            <a:defPPr>
              <a:defRPr lang="en-US"/>
            </a:defPPr>
            <a:lvl1pPr algn="ctr">
              <a:defRPr sz="2000">
                <a:solidFill>
                  <a:schemeClr val="bg1"/>
                </a:solidFill>
                <a:latin typeface="HelveticaNeueLT Pro 67 MdCn" panose="020B0606030502030204" pitchFamily="34" charset="0"/>
              </a:defRPr>
            </a:lvl1pPr>
          </a:lstStyle>
          <a:p>
            <a:pPr algn="just"/>
            <a:r>
              <a:rPr lang="en-US" dirty="0"/>
              <a:t>In this visualization, I plot the neighborhood based on longitude and latitude data. I choose to add coloring and size difference to provide more information in the visualization. The darker the color the more expensive the neighborhood is. The bigger the size, the more frequent neighborhood listed.</a:t>
            </a:r>
          </a:p>
          <a:p>
            <a:pPr algn="just"/>
            <a:endParaRPr lang="en-US" dirty="0"/>
          </a:p>
          <a:p>
            <a:pPr algn="just"/>
            <a:r>
              <a:rPr lang="en-US" dirty="0"/>
              <a:t>The most expensive neighborhood is Tuas and overall most neighborhood located in Central Region.</a:t>
            </a:r>
          </a:p>
        </p:txBody>
      </p:sp>
      <p:sp>
        <p:nvSpPr>
          <p:cNvPr id="10" name="Title 1">
            <a:extLst>
              <a:ext uri="{FF2B5EF4-FFF2-40B4-BE49-F238E27FC236}">
                <a16:creationId xmlns:a16="http://schemas.microsoft.com/office/drawing/2014/main" id="{7A9130D9-387C-490F-A01B-66D753A1E7E9}"/>
              </a:ext>
            </a:extLst>
          </p:cNvPr>
          <p:cNvSpPr>
            <a:spLocks noGrp="1"/>
          </p:cNvSpPr>
          <p:nvPr>
            <p:ph type="title"/>
          </p:nvPr>
        </p:nvSpPr>
        <p:spPr>
          <a:xfrm>
            <a:off x="1250051" y="256282"/>
            <a:ext cx="9397481" cy="651911"/>
          </a:xfrm>
        </p:spPr>
        <p:txBody>
          <a:bodyPr>
            <a:normAutofit/>
          </a:bodyPr>
          <a:lstStyle/>
          <a:p>
            <a:r>
              <a:rPr lang="en-US" sz="2800" dirty="0">
                <a:latin typeface="HelveticaNeueLT Pro 63 MdEx" panose="020B0707030502030204" pitchFamily="34" charset="0"/>
              </a:rPr>
              <a:t>EDA Visualization</a:t>
            </a:r>
            <a:endParaRPr lang="en-ID" sz="2800" dirty="0">
              <a:latin typeface="HelveticaNeueLT Pro 63 MdEx" panose="020B0707030502030204" pitchFamily="34" charset="0"/>
            </a:endParaRPr>
          </a:p>
        </p:txBody>
      </p:sp>
      <p:sp>
        <p:nvSpPr>
          <p:cNvPr id="11" name="Title 1">
            <a:extLst>
              <a:ext uri="{FF2B5EF4-FFF2-40B4-BE49-F238E27FC236}">
                <a16:creationId xmlns:a16="http://schemas.microsoft.com/office/drawing/2014/main" id="{B495D04E-E4A8-4B9C-A945-39EF083CA86A}"/>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18</a:t>
            </a:fld>
            <a:endParaRPr lang="en-ID" sz="1200" dirty="0">
              <a:solidFill>
                <a:schemeClr val="bg1"/>
              </a:solidFill>
              <a:latin typeface="HelveticaNeueLT Pro 63 MdEx" panose="020B0707030502030204" pitchFamily="34" charset="0"/>
            </a:endParaRPr>
          </a:p>
        </p:txBody>
      </p:sp>
      <p:pic>
        <p:nvPicPr>
          <p:cNvPr id="12" name="Graphic 11">
            <a:extLst>
              <a:ext uri="{FF2B5EF4-FFF2-40B4-BE49-F238E27FC236}">
                <a16:creationId xmlns:a16="http://schemas.microsoft.com/office/drawing/2014/main" id="{1FA9C3A5-CE78-4C0B-8F28-E1CC3CBC7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125902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1186878" y="275878"/>
            <a:ext cx="2951273" cy="651911"/>
          </a:xfrm>
        </p:spPr>
        <p:txBody>
          <a:bodyPr>
            <a:normAutofit fontScale="90000"/>
          </a:bodyPr>
          <a:lstStyle/>
          <a:p>
            <a:r>
              <a:rPr lang="en-US" sz="3200" dirty="0">
                <a:latin typeface="HelveticaNeueLT Pro 63 MdEx" panose="020B0707030502030204" pitchFamily="34" charset="0"/>
              </a:rPr>
              <a:t>Dashboard</a:t>
            </a:r>
            <a:br>
              <a:rPr lang="en-US" sz="3200" dirty="0">
                <a:latin typeface="HelveticaNeueLT Pro 63 MdEx" panose="020B0707030502030204" pitchFamily="34" charset="0"/>
              </a:rPr>
            </a:br>
            <a:r>
              <a:rPr lang="en-US" sz="2200" dirty="0">
                <a:latin typeface="HelveticaNeueLT Pro 63 MdEx" panose="020B0707030502030204" pitchFamily="34" charset="0"/>
              </a:rPr>
              <a:t>(Tableau)</a:t>
            </a:r>
            <a:endParaRPr lang="en-ID" sz="3200" dirty="0">
              <a:latin typeface="HelveticaNeueLT Pro 63 MdEx" panose="020B0707030502030204" pitchFamily="34" charset="0"/>
            </a:endParaRPr>
          </a:p>
        </p:txBody>
      </p:sp>
      <p:sp>
        <p:nvSpPr>
          <p:cNvPr id="9" name="TextBox 8">
            <a:extLst>
              <a:ext uri="{FF2B5EF4-FFF2-40B4-BE49-F238E27FC236}">
                <a16:creationId xmlns:a16="http://schemas.microsoft.com/office/drawing/2014/main" id="{9057D994-DA1E-4CE3-9737-A7041025FB40}"/>
              </a:ext>
            </a:extLst>
          </p:cNvPr>
          <p:cNvSpPr txBox="1"/>
          <p:nvPr/>
        </p:nvSpPr>
        <p:spPr>
          <a:xfrm>
            <a:off x="5699762" y="225167"/>
            <a:ext cx="6096000" cy="461665"/>
          </a:xfrm>
          <a:prstGeom prst="rect">
            <a:avLst/>
          </a:prstGeom>
          <a:noFill/>
        </p:spPr>
        <p:txBody>
          <a:bodyPr wrap="square">
            <a:spAutoFit/>
          </a:bodyPr>
          <a:lstStyle/>
          <a:p>
            <a:r>
              <a:rPr lang="en-ID" sz="1200" dirty="0">
                <a:solidFill>
                  <a:srgbClr val="0070C0"/>
                </a:solidFill>
                <a:latin typeface="HelveticaNeueLT Pro 55 Roman" panose="020B0604020202020204" pitchFamily="34" charset="0"/>
              </a:rPr>
              <a:t>https://public.tableau.com/views/W9W10_Adytia_Putra_Pradana_Advanced/Dashboard1?:language=en-US&amp;publish=yes&amp;:display_count=n&amp;:origin=viz_share_link</a:t>
            </a:r>
          </a:p>
        </p:txBody>
      </p:sp>
      <p:sp>
        <p:nvSpPr>
          <p:cNvPr id="12" name="Title 1">
            <a:extLst>
              <a:ext uri="{FF2B5EF4-FFF2-40B4-BE49-F238E27FC236}">
                <a16:creationId xmlns:a16="http://schemas.microsoft.com/office/drawing/2014/main" id="{FC16BBFF-63C1-4619-B796-7CACE8A7C0CD}"/>
              </a:ext>
            </a:extLst>
          </p:cNvPr>
          <p:cNvSpPr txBox="1">
            <a:spLocks/>
          </p:cNvSpPr>
          <p:nvPr/>
        </p:nvSpPr>
        <p:spPr>
          <a:xfrm>
            <a:off x="4716885" y="169536"/>
            <a:ext cx="1640633"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HelveticaNeueLT Pro 63 MdEx" panose="020B0707030502030204" pitchFamily="34" charset="0"/>
              </a:rPr>
              <a:t>Link :</a:t>
            </a:r>
            <a:endParaRPr lang="en-ID" sz="2000" dirty="0">
              <a:latin typeface="HelveticaNeueLT Pro 63 MdEx" panose="020B0707030502030204" pitchFamily="34" charset="0"/>
            </a:endParaRPr>
          </a:p>
        </p:txBody>
      </p:sp>
      <p:sp>
        <p:nvSpPr>
          <p:cNvPr id="6" name="Title 1">
            <a:extLst>
              <a:ext uri="{FF2B5EF4-FFF2-40B4-BE49-F238E27FC236}">
                <a16:creationId xmlns:a16="http://schemas.microsoft.com/office/drawing/2014/main" id="{E461E0D2-7AB6-494E-8D6F-A805A9CC3BE1}"/>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19</a:t>
            </a:fld>
            <a:endParaRPr lang="en-ID" sz="1200" dirty="0">
              <a:solidFill>
                <a:schemeClr val="bg1"/>
              </a:solidFill>
              <a:latin typeface="HelveticaNeueLT Pro 63 MdEx" panose="020B0707030502030204" pitchFamily="34" charset="0"/>
            </a:endParaRPr>
          </a:p>
        </p:txBody>
      </p:sp>
      <p:pic>
        <p:nvPicPr>
          <p:cNvPr id="4" name="Picture 3">
            <a:extLst>
              <a:ext uri="{FF2B5EF4-FFF2-40B4-BE49-F238E27FC236}">
                <a16:creationId xmlns:a16="http://schemas.microsoft.com/office/drawing/2014/main" id="{612626B9-11E4-4ACA-8BC4-23C365D5FDA7}"/>
              </a:ext>
            </a:extLst>
          </p:cNvPr>
          <p:cNvPicPr>
            <a:picLocks noChangeAspect="1"/>
          </p:cNvPicPr>
          <p:nvPr/>
        </p:nvPicPr>
        <p:blipFill rotWithShape="1">
          <a:blip r:embed="rId3"/>
          <a:srcRect l="7011" t="12789" r="8614" b="7536"/>
          <a:stretch/>
        </p:blipFill>
        <p:spPr>
          <a:xfrm>
            <a:off x="952500" y="1168746"/>
            <a:ext cx="10287000" cy="5464087"/>
          </a:xfrm>
          <a:prstGeom prst="rect">
            <a:avLst/>
          </a:prstGeom>
        </p:spPr>
      </p:pic>
    </p:spTree>
    <p:extLst>
      <p:ext uri="{BB962C8B-B14F-4D97-AF65-F5344CB8AC3E}">
        <p14:creationId xmlns:p14="http://schemas.microsoft.com/office/powerpoint/2010/main" val="134427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7424434" y="927295"/>
            <a:ext cx="4600418" cy="651911"/>
          </a:xfrm>
        </p:spPr>
        <p:txBody>
          <a:bodyPr>
            <a:normAutofit/>
          </a:bodyPr>
          <a:lstStyle/>
          <a:p>
            <a:pPr algn="r"/>
            <a:r>
              <a:rPr lang="en-US" sz="2400" dirty="0">
                <a:solidFill>
                  <a:schemeClr val="bg1"/>
                </a:solidFill>
                <a:latin typeface="HelveticaNeueLT Pro 63 MdEx" panose="020B0707030502030204" pitchFamily="34" charset="0"/>
              </a:rPr>
              <a:t>Background of Study</a:t>
            </a:r>
            <a:endParaRPr lang="en-ID" sz="2400" dirty="0">
              <a:solidFill>
                <a:schemeClr val="bg1"/>
              </a:solidFill>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1684989" y="1851040"/>
            <a:ext cx="8068612" cy="1708160"/>
          </a:xfrm>
          <a:prstGeom prst="rect">
            <a:avLst/>
          </a:prstGeom>
          <a:noFill/>
        </p:spPr>
        <p:txBody>
          <a:bodyPr wrap="square" rtlCol="0">
            <a:spAutoFit/>
          </a:bodyPr>
          <a:lstStyle/>
          <a:p>
            <a:pPr algn="just"/>
            <a:r>
              <a:rPr lang="en-US" sz="1500" dirty="0">
                <a:solidFill>
                  <a:schemeClr val="bg1"/>
                </a:solidFill>
                <a:latin typeface="HelveticaNeueLT Pro 55 Roman" panose="020B0604020202020204" pitchFamily="34" charset="0"/>
              </a:rPr>
              <a:t>Data visualization is useful for data cleaning, exploring data structure, detecting outliers and unusual groups, identifying trends and clusters, spotting local patterns, evaluating modeling output, and presenting results. It is essential for exploratory data analysis and data mining to check data quality and to help analysts become familiar with the structure and features of the data before them.</a:t>
            </a:r>
            <a:r>
              <a:rPr lang="en-ID" sz="1500" dirty="0">
                <a:solidFill>
                  <a:schemeClr val="bg1"/>
                </a:solidFill>
                <a:latin typeface="HelveticaNeueLT Pro 55 Roman" panose="020B0604020202020204" pitchFamily="34" charset="0"/>
              </a:rPr>
              <a:t> To test our capability in data visualization, we need to visualize some data in the intermediate and advanced assignment. I am going to use tableau public as a main data visualization tools. Other than using tableau, I also use Google Data Studio.</a:t>
            </a:r>
            <a:endParaRPr lang="en-US" sz="1500" dirty="0">
              <a:solidFill>
                <a:schemeClr val="bg1"/>
              </a:solidFill>
              <a:latin typeface="HelveticaNeueLT Pro 55 Roman" panose="020B0604020202020204" pitchFamily="34" charset="0"/>
            </a:endParaRPr>
          </a:p>
        </p:txBody>
      </p:sp>
      <p:graphicFrame>
        <p:nvGraphicFramePr>
          <p:cNvPr id="17" name="Diagram 16">
            <a:extLst>
              <a:ext uri="{FF2B5EF4-FFF2-40B4-BE49-F238E27FC236}">
                <a16:creationId xmlns:a16="http://schemas.microsoft.com/office/drawing/2014/main" id="{0437722A-97E4-43A2-9E33-8D240F7F05A6}"/>
              </a:ext>
            </a:extLst>
          </p:cNvPr>
          <p:cNvGraphicFramePr/>
          <p:nvPr>
            <p:extLst>
              <p:ext uri="{D42A27DB-BD31-4B8C-83A1-F6EECF244321}">
                <p14:modId xmlns:p14="http://schemas.microsoft.com/office/powerpoint/2010/main" val="2417375408"/>
              </p:ext>
            </p:extLst>
          </p:nvPr>
        </p:nvGraphicFramePr>
        <p:xfrm>
          <a:off x="401320" y="4902219"/>
          <a:ext cx="7574280" cy="1548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a:extLst>
              <a:ext uri="{FF2B5EF4-FFF2-40B4-BE49-F238E27FC236}">
                <a16:creationId xmlns:a16="http://schemas.microsoft.com/office/drawing/2014/main" id="{4A32DAB9-F4E8-4EFE-8471-9F52272D084D}"/>
              </a:ext>
            </a:extLst>
          </p:cNvPr>
          <p:cNvSpPr txBox="1">
            <a:spLocks/>
          </p:cNvSpPr>
          <p:nvPr/>
        </p:nvSpPr>
        <p:spPr>
          <a:xfrm>
            <a:off x="401320" y="4542047"/>
            <a:ext cx="4129833"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85000"/>
                    <a:lumOff val="15000"/>
                  </a:schemeClr>
                </a:solidFill>
                <a:latin typeface="HelveticaNeueLT Pro 63 MdEx" panose="020B0707030502030204" pitchFamily="34" charset="0"/>
              </a:rPr>
              <a:t>Data Visualization Process</a:t>
            </a:r>
            <a:endParaRPr lang="en-ID" sz="2000" dirty="0">
              <a:solidFill>
                <a:schemeClr val="tx1">
                  <a:lumMod val="85000"/>
                  <a:lumOff val="15000"/>
                </a:schemeClr>
              </a:solidFill>
              <a:latin typeface="HelveticaNeueLT Pro 63 MdEx" panose="020B0707030502030204" pitchFamily="34" charset="0"/>
            </a:endParaRPr>
          </a:p>
        </p:txBody>
      </p:sp>
      <p:sp>
        <p:nvSpPr>
          <p:cNvPr id="19" name="Title 1">
            <a:extLst>
              <a:ext uri="{FF2B5EF4-FFF2-40B4-BE49-F238E27FC236}">
                <a16:creationId xmlns:a16="http://schemas.microsoft.com/office/drawing/2014/main" id="{B0089185-CB03-401B-A428-B4940E68C5DD}"/>
              </a:ext>
            </a:extLst>
          </p:cNvPr>
          <p:cNvSpPr txBox="1">
            <a:spLocks/>
          </p:cNvSpPr>
          <p:nvPr/>
        </p:nvSpPr>
        <p:spPr>
          <a:xfrm>
            <a:off x="8995271" y="3962211"/>
            <a:ext cx="2047033"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tx1">
                    <a:lumMod val="85000"/>
                    <a:lumOff val="15000"/>
                  </a:schemeClr>
                </a:solidFill>
                <a:latin typeface="HelveticaNeueLT Pro 63 MdEx" panose="020B0707030502030204" pitchFamily="34" charset="0"/>
              </a:rPr>
              <a:t>Tools Used</a:t>
            </a:r>
            <a:endParaRPr lang="en-ID" sz="2000" dirty="0">
              <a:solidFill>
                <a:schemeClr val="tx1">
                  <a:lumMod val="85000"/>
                  <a:lumOff val="15000"/>
                </a:schemeClr>
              </a:solidFill>
              <a:latin typeface="HelveticaNeueLT Pro 63 MdEx" panose="020B0707030502030204" pitchFamily="34" charset="0"/>
            </a:endParaRPr>
          </a:p>
        </p:txBody>
      </p:sp>
      <p:grpSp>
        <p:nvGrpSpPr>
          <p:cNvPr id="3" name="Group 2">
            <a:extLst>
              <a:ext uri="{FF2B5EF4-FFF2-40B4-BE49-F238E27FC236}">
                <a16:creationId xmlns:a16="http://schemas.microsoft.com/office/drawing/2014/main" id="{B53F5C1A-2387-4CCE-A782-E5EBEEB85051}"/>
              </a:ext>
            </a:extLst>
          </p:cNvPr>
          <p:cNvGrpSpPr/>
          <p:nvPr/>
        </p:nvGrpSpPr>
        <p:grpSpPr>
          <a:xfrm>
            <a:off x="8495070" y="4645140"/>
            <a:ext cx="2967815" cy="2035051"/>
            <a:chOff x="8416175" y="4186605"/>
            <a:chExt cx="3302350" cy="2264444"/>
          </a:xfrm>
        </p:grpSpPr>
        <p:pic>
          <p:nvPicPr>
            <p:cNvPr id="1026" name="Picture 2">
              <a:extLst>
                <a:ext uri="{FF2B5EF4-FFF2-40B4-BE49-F238E27FC236}">
                  <a16:creationId xmlns:a16="http://schemas.microsoft.com/office/drawing/2014/main" id="{D581E4A6-FD8D-428F-BC4A-1E91B51DC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6175" y="4186605"/>
              <a:ext cx="1602613" cy="9295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NGENAL GOOGLE DATA STUDIO – adhibagus.com">
              <a:extLst>
                <a:ext uri="{FF2B5EF4-FFF2-40B4-BE49-F238E27FC236}">
                  <a16:creationId xmlns:a16="http://schemas.microsoft.com/office/drawing/2014/main" id="{A4EB0CED-2B8C-4B01-BC1F-700B7EAC20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4794" y="5258360"/>
              <a:ext cx="2373731" cy="119268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Graphic 10">
            <a:extLst>
              <a:ext uri="{FF2B5EF4-FFF2-40B4-BE49-F238E27FC236}">
                <a16:creationId xmlns:a16="http://schemas.microsoft.com/office/drawing/2014/main" id="{C3A289A8-C2B3-4DED-AD2E-D23F2D1B9A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52299" y="927294"/>
            <a:ext cx="613937" cy="651912"/>
          </a:xfrm>
          <a:prstGeom prst="rect">
            <a:avLst/>
          </a:prstGeom>
        </p:spPr>
      </p:pic>
      <p:sp>
        <p:nvSpPr>
          <p:cNvPr id="12" name="Title 1">
            <a:extLst>
              <a:ext uri="{FF2B5EF4-FFF2-40B4-BE49-F238E27FC236}">
                <a16:creationId xmlns:a16="http://schemas.microsoft.com/office/drawing/2014/main" id="{3B2004E1-8183-4700-AC2B-F598875D1DC3}"/>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2</a:t>
            </a:fld>
            <a:endParaRPr lang="en-ID" sz="1200" dirty="0">
              <a:solidFill>
                <a:schemeClr val="bg1"/>
              </a:solidFill>
              <a:latin typeface="HelveticaNeueLT Pro 63 MdEx" panose="020B0707030502030204" pitchFamily="34" charset="0"/>
            </a:endParaRPr>
          </a:p>
        </p:txBody>
      </p:sp>
      <p:pic>
        <p:nvPicPr>
          <p:cNvPr id="13" name="Picture 2" descr="Google Sheets TM Logo | Download Scientific Diagram">
            <a:extLst>
              <a:ext uri="{FF2B5EF4-FFF2-40B4-BE49-F238E27FC236}">
                <a16:creationId xmlns:a16="http://schemas.microsoft.com/office/drawing/2014/main" id="{327EF77C-24B1-4210-8A1A-8EC02CCA8A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54805" y="4542047"/>
            <a:ext cx="1218601" cy="113386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69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rot="16200000">
            <a:off x="8822633" y="3514123"/>
            <a:ext cx="5261421" cy="651911"/>
          </a:xfrm>
        </p:spPr>
        <p:txBody>
          <a:bodyPr>
            <a:normAutofit/>
          </a:bodyPr>
          <a:lstStyle/>
          <a:p>
            <a:r>
              <a:rPr lang="en-US" sz="2800" dirty="0">
                <a:latin typeface="HelveticaNeueLT Pro 63 MdEx" panose="020B0707030502030204" pitchFamily="34" charset="0"/>
              </a:rPr>
              <a:t>EDA Visualization (GDS)</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401320" y="2501250"/>
            <a:ext cx="3868056" cy="2677656"/>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dirty="0"/>
              <a:t>From the chart, we can see that neighborhood with highest number of reviews is </a:t>
            </a:r>
            <a:r>
              <a:rPr lang="en-US" dirty="0" err="1"/>
              <a:t>Geylang</a:t>
            </a:r>
            <a:r>
              <a:rPr lang="en-US" dirty="0"/>
              <a:t> with 8.600 reviews, followed by Kallang with 6.200 reviews, and followed closely by </a:t>
            </a:r>
            <a:r>
              <a:rPr lang="en-US" dirty="0" err="1"/>
              <a:t>Rochor</a:t>
            </a:r>
            <a:r>
              <a:rPr lang="en-US" dirty="0"/>
              <a:t> with 6.100 reviews.</a:t>
            </a:r>
          </a:p>
        </p:txBody>
      </p:sp>
      <p:sp>
        <p:nvSpPr>
          <p:cNvPr id="9" name="Title 1">
            <a:extLst>
              <a:ext uri="{FF2B5EF4-FFF2-40B4-BE49-F238E27FC236}">
                <a16:creationId xmlns:a16="http://schemas.microsoft.com/office/drawing/2014/main" id="{1EC48C7D-8DEC-4508-8448-7296B8D9E784}"/>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tx1">
                    <a:lumMod val="75000"/>
                    <a:lumOff val="25000"/>
                  </a:schemeClr>
                </a:solidFill>
                <a:latin typeface="HelveticaNeueLT Pro 63 MdEx" panose="020B0707030502030204" pitchFamily="34" charset="0"/>
              </a:rPr>
              <a:t>20</a:t>
            </a:fld>
            <a:endParaRPr lang="en-ID" sz="1200" dirty="0">
              <a:solidFill>
                <a:schemeClr val="tx1">
                  <a:lumMod val="75000"/>
                  <a:lumOff val="25000"/>
                </a:schemeClr>
              </a:solidFill>
              <a:latin typeface="HelveticaNeueLT Pro 63 MdEx" panose="020B0707030502030204" pitchFamily="34" charset="0"/>
            </a:endParaRPr>
          </a:p>
        </p:txBody>
      </p:sp>
      <p:pic>
        <p:nvPicPr>
          <p:cNvPr id="12" name="Graphic 11">
            <a:extLst>
              <a:ext uri="{FF2B5EF4-FFF2-40B4-BE49-F238E27FC236}">
                <a16:creationId xmlns:a16="http://schemas.microsoft.com/office/drawing/2014/main" id="{53105CE4-242A-4F35-980D-82DA2D4E44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8723" y="224812"/>
            <a:ext cx="613937" cy="651912"/>
          </a:xfrm>
          <a:prstGeom prst="rect">
            <a:avLst/>
          </a:prstGeom>
        </p:spPr>
      </p:pic>
      <p:pic>
        <p:nvPicPr>
          <p:cNvPr id="6" name="Picture 5">
            <a:extLst>
              <a:ext uri="{FF2B5EF4-FFF2-40B4-BE49-F238E27FC236}">
                <a16:creationId xmlns:a16="http://schemas.microsoft.com/office/drawing/2014/main" id="{98EA1601-A3B3-4B58-A420-4783586E9DBE}"/>
              </a:ext>
            </a:extLst>
          </p:cNvPr>
          <p:cNvPicPr>
            <a:picLocks noChangeAspect="1"/>
          </p:cNvPicPr>
          <p:nvPr/>
        </p:nvPicPr>
        <p:blipFill rotWithShape="1">
          <a:blip r:embed="rId5"/>
          <a:srcRect l="20323" t="25950" r="37339" b="15969"/>
          <a:stretch/>
        </p:blipFill>
        <p:spPr>
          <a:xfrm>
            <a:off x="5024283" y="1869536"/>
            <a:ext cx="5500908" cy="3941083"/>
          </a:xfrm>
          <a:prstGeom prst="rect">
            <a:avLst/>
          </a:prstGeom>
          <a:effectLst>
            <a:outerShdw blurRad="50800" dist="38100" dir="2700000" algn="tl" rotWithShape="0">
              <a:prstClr val="black">
                <a:alpha val="40000"/>
              </a:prstClr>
            </a:outerShdw>
          </a:effectLst>
        </p:spPr>
      </p:pic>
      <p:sp>
        <p:nvSpPr>
          <p:cNvPr id="13" name="Title 1">
            <a:extLst>
              <a:ext uri="{FF2B5EF4-FFF2-40B4-BE49-F238E27FC236}">
                <a16:creationId xmlns:a16="http://schemas.microsoft.com/office/drawing/2014/main" id="{9979C4EF-A352-48EC-8AC7-C65BC2DCBF80}"/>
              </a:ext>
            </a:extLst>
          </p:cNvPr>
          <p:cNvSpPr txBox="1">
            <a:spLocks/>
          </p:cNvSpPr>
          <p:nvPr/>
        </p:nvSpPr>
        <p:spPr>
          <a:xfrm>
            <a:off x="4867296" y="1124013"/>
            <a:ext cx="5731878"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HelveticaNeueLT Pro 63 MdEx" panose="020B0707030502030204" pitchFamily="34" charset="0"/>
              </a:rPr>
              <a:t>Number of Reviews per Neighborhood</a:t>
            </a:r>
            <a:endParaRPr lang="en-ID" sz="2000" dirty="0">
              <a:latin typeface="HelveticaNeueLT Pro 63 MdEx" panose="020B0707030502030204" pitchFamily="34" charset="0"/>
            </a:endParaRPr>
          </a:p>
        </p:txBody>
      </p:sp>
    </p:spTree>
    <p:extLst>
      <p:ext uri="{BB962C8B-B14F-4D97-AF65-F5344CB8AC3E}">
        <p14:creationId xmlns:p14="http://schemas.microsoft.com/office/powerpoint/2010/main" val="297292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rot="16200000">
            <a:off x="8822633" y="3514123"/>
            <a:ext cx="5261421" cy="651911"/>
          </a:xfrm>
        </p:spPr>
        <p:txBody>
          <a:bodyPr>
            <a:normAutofit/>
          </a:bodyPr>
          <a:lstStyle/>
          <a:p>
            <a:r>
              <a:rPr lang="en-US" sz="2800" dirty="0">
                <a:latin typeface="HelveticaNeueLT Pro 63 MdEx" panose="020B0707030502030204" pitchFamily="34" charset="0"/>
              </a:rPr>
              <a:t>EDA Visualization (GDS)</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401320" y="2439694"/>
            <a:ext cx="3868056" cy="2800767"/>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sz="2200" dirty="0"/>
              <a:t>From the chart, we can see that neighborhood with highest average price is Tuas with average price of $10,29K SGD, followed by Southern Island with average price of $1,59K SGD, and then Orchard with average price of $570,17 SGD.</a:t>
            </a:r>
          </a:p>
        </p:txBody>
      </p:sp>
      <p:sp>
        <p:nvSpPr>
          <p:cNvPr id="9" name="Title 1">
            <a:extLst>
              <a:ext uri="{FF2B5EF4-FFF2-40B4-BE49-F238E27FC236}">
                <a16:creationId xmlns:a16="http://schemas.microsoft.com/office/drawing/2014/main" id="{1EC48C7D-8DEC-4508-8448-7296B8D9E784}"/>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tx1">
                    <a:lumMod val="75000"/>
                    <a:lumOff val="25000"/>
                  </a:schemeClr>
                </a:solidFill>
                <a:latin typeface="HelveticaNeueLT Pro 63 MdEx" panose="020B0707030502030204" pitchFamily="34" charset="0"/>
              </a:rPr>
              <a:t>21</a:t>
            </a:fld>
            <a:endParaRPr lang="en-ID" sz="1200" dirty="0">
              <a:solidFill>
                <a:schemeClr val="tx1">
                  <a:lumMod val="75000"/>
                  <a:lumOff val="25000"/>
                </a:schemeClr>
              </a:solidFill>
              <a:latin typeface="HelveticaNeueLT Pro 63 MdEx" panose="020B0707030502030204" pitchFamily="34" charset="0"/>
            </a:endParaRPr>
          </a:p>
        </p:txBody>
      </p:sp>
      <p:pic>
        <p:nvPicPr>
          <p:cNvPr id="12" name="Graphic 11">
            <a:extLst>
              <a:ext uri="{FF2B5EF4-FFF2-40B4-BE49-F238E27FC236}">
                <a16:creationId xmlns:a16="http://schemas.microsoft.com/office/drawing/2014/main" id="{53105CE4-242A-4F35-980D-82DA2D4E44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8723" y="224812"/>
            <a:ext cx="613937" cy="651912"/>
          </a:xfrm>
          <a:prstGeom prst="rect">
            <a:avLst/>
          </a:prstGeom>
        </p:spPr>
      </p:pic>
      <p:sp>
        <p:nvSpPr>
          <p:cNvPr id="13" name="Title 1">
            <a:extLst>
              <a:ext uri="{FF2B5EF4-FFF2-40B4-BE49-F238E27FC236}">
                <a16:creationId xmlns:a16="http://schemas.microsoft.com/office/drawing/2014/main" id="{9979C4EF-A352-48EC-8AC7-C65BC2DCBF80}"/>
              </a:ext>
            </a:extLst>
          </p:cNvPr>
          <p:cNvSpPr txBox="1">
            <a:spLocks/>
          </p:cNvSpPr>
          <p:nvPr/>
        </p:nvSpPr>
        <p:spPr>
          <a:xfrm>
            <a:off x="4867296" y="1124013"/>
            <a:ext cx="5731878"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HelveticaNeueLT Pro 63 MdEx" panose="020B0707030502030204" pitchFamily="34" charset="0"/>
              </a:rPr>
              <a:t>Average Price per Neighborhood</a:t>
            </a:r>
            <a:endParaRPr lang="en-ID" sz="2000" dirty="0">
              <a:latin typeface="HelveticaNeueLT Pro 63 MdEx" panose="020B0707030502030204" pitchFamily="34" charset="0"/>
            </a:endParaRPr>
          </a:p>
        </p:txBody>
      </p:sp>
      <p:pic>
        <p:nvPicPr>
          <p:cNvPr id="4" name="Picture 3">
            <a:extLst>
              <a:ext uri="{FF2B5EF4-FFF2-40B4-BE49-F238E27FC236}">
                <a16:creationId xmlns:a16="http://schemas.microsoft.com/office/drawing/2014/main" id="{85027907-5544-4CFF-85C7-E290F743B1A4}"/>
              </a:ext>
            </a:extLst>
          </p:cNvPr>
          <p:cNvPicPr>
            <a:picLocks noChangeAspect="1"/>
          </p:cNvPicPr>
          <p:nvPr/>
        </p:nvPicPr>
        <p:blipFill rotWithShape="1">
          <a:blip r:embed="rId5"/>
          <a:srcRect l="20323" t="29678" r="38145" b="17419"/>
          <a:stretch/>
        </p:blipFill>
        <p:spPr>
          <a:xfrm>
            <a:off x="5054109" y="1868127"/>
            <a:ext cx="5395440" cy="38658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127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B89165-77F6-42A2-8297-342FD84483C1}"/>
              </a:ext>
            </a:extLst>
          </p:cNvPr>
          <p:cNvSpPr txBox="1"/>
          <p:nvPr/>
        </p:nvSpPr>
        <p:spPr>
          <a:xfrm>
            <a:off x="7855974" y="1328938"/>
            <a:ext cx="3932903" cy="5016758"/>
          </a:xfrm>
          <a:prstGeom prst="rect">
            <a:avLst/>
          </a:prstGeom>
          <a:noFill/>
        </p:spPr>
        <p:txBody>
          <a:bodyPr wrap="square" rtlCol="0">
            <a:spAutoFit/>
          </a:bodyPr>
          <a:lstStyle>
            <a:defPPr>
              <a:defRPr lang="en-US"/>
            </a:defPPr>
            <a:lvl1pPr algn="ctr">
              <a:defRPr sz="2000">
                <a:solidFill>
                  <a:schemeClr val="bg1"/>
                </a:solidFill>
                <a:latin typeface="HelveticaNeueLT Pro 67 MdCn" panose="020B0606030502030204" pitchFamily="34" charset="0"/>
              </a:defRPr>
            </a:lvl1pPr>
          </a:lstStyle>
          <a:p>
            <a:pPr algn="just"/>
            <a:r>
              <a:rPr lang="en-US" dirty="0"/>
              <a:t>In this visualization, I plot the name of listing based on </a:t>
            </a:r>
            <a:r>
              <a:rPr lang="en-US" b="1" dirty="0"/>
              <a:t>Geodata</a:t>
            </a:r>
            <a:r>
              <a:rPr lang="en-US" dirty="0"/>
              <a:t> (using calculated field by </a:t>
            </a:r>
            <a:r>
              <a:rPr lang="en-US" b="1" dirty="0"/>
              <a:t>concatenate</a:t>
            </a:r>
            <a:r>
              <a:rPr lang="en-US" dirty="0"/>
              <a:t> </a:t>
            </a:r>
            <a:r>
              <a:rPr lang="en-US" b="1" dirty="0"/>
              <a:t>latitude and longitude field</a:t>
            </a:r>
            <a:r>
              <a:rPr lang="en-US" dirty="0"/>
              <a:t>).  I choose to add coloring based on their respective neighborhood and size difference based on min price (using calculated field by multiplying price and min nights) to provide more information in the visualization. The bigger the size, the minimum price is higher.</a:t>
            </a:r>
          </a:p>
          <a:p>
            <a:pPr algn="just"/>
            <a:endParaRPr lang="en-US" dirty="0"/>
          </a:p>
          <a:p>
            <a:pPr algn="just"/>
            <a:r>
              <a:rPr lang="en-US" dirty="0"/>
              <a:t>The most expensive listing is Corner Terrace located in Bedok with minimum price of $1.825.000 SGD.</a:t>
            </a:r>
          </a:p>
        </p:txBody>
      </p:sp>
      <p:sp>
        <p:nvSpPr>
          <p:cNvPr id="10" name="Title 1">
            <a:extLst>
              <a:ext uri="{FF2B5EF4-FFF2-40B4-BE49-F238E27FC236}">
                <a16:creationId xmlns:a16="http://schemas.microsoft.com/office/drawing/2014/main" id="{7A9130D9-387C-490F-A01B-66D753A1E7E9}"/>
              </a:ext>
            </a:extLst>
          </p:cNvPr>
          <p:cNvSpPr>
            <a:spLocks noGrp="1"/>
          </p:cNvSpPr>
          <p:nvPr>
            <p:ph type="title"/>
          </p:nvPr>
        </p:nvSpPr>
        <p:spPr>
          <a:xfrm>
            <a:off x="1250051" y="256282"/>
            <a:ext cx="9397481" cy="651911"/>
          </a:xfrm>
        </p:spPr>
        <p:txBody>
          <a:bodyPr>
            <a:normAutofit/>
          </a:bodyPr>
          <a:lstStyle/>
          <a:p>
            <a:r>
              <a:rPr lang="en-US" sz="2800" dirty="0">
                <a:latin typeface="HelveticaNeueLT Pro 63 MdEx" panose="020B0707030502030204" pitchFamily="34" charset="0"/>
              </a:rPr>
              <a:t>EDA Visualization (GDS)</a:t>
            </a:r>
            <a:endParaRPr lang="en-ID" sz="2800" dirty="0">
              <a:latin typeface="HelveticaNeueLT Pro 63 MdEx" panose="020B0707030502030204" pitchFamily="34" charset="0"/>
            </a:endParaRPr>
          </a:p>
        </p:txBody>
      </p:sp>
      <p:sp>
        <p:nvSpPr>
          <p:cNvPr id="11" name="Title 1">
            <a:extLst>
              <a:ext uri="{FF2B5EF4-FFF2-40B4-BE49-F238E27FC236}">
                <a16:creationId xmlns:a16="http://schemas.microsoft.com/office/drawing/2014/main" id="{B495D04E-E4A8-4B9C-A945-39EF083CA86A}"/>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22</a:t>
            </a:fld>
            <a:endParaRPr lang="en-ID" sz="1200" dirty="0">
              <a:solidFill>
                <a:schemeClr val="bg1"/>
              </a:solidFill>
              <a:latin typeface="HelveticaNeueLT Pro 63 MdEx" panose="020B0707030502030204" pitchFamily="34" charset="0"/>
            </a:endParaRPr>
          </a:p>
        </p:txBody>
      </p:sp>
      <p:pic>
        <p:nvPicPr>
          <p:cNvPr id="12" name="Graphic 11">
            <a:extLst>
              <a:ext uri="{FF2B5EF4-FFF2-40B4-BE49-F238E27FC236}">
                <a16:creationId xmlns:a16="http://schemas.microsoft.com/office/drawing/2014/main" id="{1FA9C3A5-CE78-4C0B-8F28-E1CC3CBC79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8723" y="224812"/>
            <a:ext cx="613937" cy="651912"/>
          </a:xfrm>
          <a:prstGeom prst="rect">
            <a:avLst/>
          </a:prstGeom>
        </p:spPr>
      </p:pic>
      <p:pic>
        <p:nvPicPr>
          <p:cNvPr id="3" name="Picture 2">
            <a:extLst>
              <a:ext uri="{FF2B5EF4-FFF2-40B4-BE49-F238E27FC236}">
                <a16:creationId xmlns:a16="http://schemas.microsoft.com/office/drawing/2014/main" id="{1AED232B-3B1B-48A6-962B-28F178DF4215}"/>
              </a:ext>
            </a:extLst>
          </p:cNvPr>
          <p:cNvPicPr>
            <a:picLocks noChangeAspect="1"/>
          </p:cNvPicPr>
          <p:nvPr/>
        </p:nvPicPr>
        <p:blipFill>
          <a:blip r:embed="rId5"/>
          <a:stretch>
            <a:fillRect/>
          </a:stretch>
        </p:blipFill>
        <p:spPr>
          <a:xfrm>
            <a:off x="1504337" y="1072917"/>
            <a:ext cx="4719482" cy="55288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862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1186878" y="149872"/>
            <a:ext cx="3237638" cy="651911"/>
          </a:xfrm>
        </p:spPr>
        <p:txBody>
          <a:bodyPr>
            <a:normAutofit/>
          </a:bodyPr>
          <a:lstStyle/>
          <a:p>
            <a:r>
              <a:rPr lang="en-US" sz="2400" dirty="0">
                <a:latin typeface="HelveticaNeueLT Pro 63 MdEx" panose="020B0707030502030204" pitchFamily="34" charset="0"/>
              </a:rPr>
              <a:t>Dashboard (GDS)</a:t>
            </a:r>
            <a:endParaRPr lang="en-ID" sz="2400" dirty="0">
              <a:latin typeface="HelveticaNeueLT Pro 63 MdEx" panose="020B0707030502030204" pitchFamily="34" charset="0"/>
            </a:endParaRPr>
          </a:p>
        </p:txBody>
      </p:sp>
      <p:sp>
        <p:nvSpPr>
          <p:cNvPr id="9" name="TextBox 8">
            <a:extLst>
              <a:ext uri="{FF2B5EF4-FFF2-40B4-BE49-F238E27FC236}">
                <a16:creationId xmlns:a16="http://schemas.microsoft.com/office/drawing/2014/main" id="{9057D994-DA1E-4CE3-9737-A7041025FB40}"/>
              </a:ext>
            </a:extLst>
          </p:cNvPr>
          <p:cNvSpPr txBox="1"/>
          <p:nvPr/>
        </p:nvSpPr>
        <p:spPr>
          <a:xfrm>
            <a:off x="5699762" y="337327"/>
            <a:ext cx="6096000" cy="276999"/>
          </a:xfrm>
          <a:prstGeom prst="rect">
            <a:avLst/>
          </a:prstGeom>
          <a:noFill/>
        </p:spPr>
        <p:txBody>
          <a:bodyPr wrap="square">
            <a:spAutoFit/>
          </a:bodyPr>
          <a:lstStyle/>
          <a:p>
            <a:r>
              <a:rPr lang="en-ID" sz="1200" dirty="0">
                <a:solidFill>
                  <a:srgbClr val="0070C0"/>
                </a:solidFill>
                <a:latin typeface="HelveticaNeueLT Pro 55 Roman" panose="020B0604020202020204" pitchFamily="34" charset="0"/>
              </a:rPr>
              <a:t>https://datastudio.google.com/reporting/7b77240d-11bb-466e-bf72-2fbb2b30d96e</a:t>
            </a:r>
          </a:p>
        </p:txBody>
      </p:sp>
      <p:sp>
        <p:nvSpPr>
          <p:cNvPr id="12" name="Title 1">
            <a:extLst>
              <a:ext uri="{FF2B5EF4-FFF2-40B4-BE49-F238E27FC236}">
                <a16:creationId xmlns:a16="http://schemas.microsoft.com/office/drawing/2014/main" id="{FC16BBFF-63C1-4619-B796-7CACE8A7C0CD}"/>
              </a:ext>
            </a:extLst>
          </p:cNvPr>
          <p:cNvSpPr txBox="1">
            <a:spLocks/>
          </p:cNvSpPr>
          <p:nvPr/>
        </p:nvSpPr>
        <p:spPr>
          <a:xfrm>
            <a:off x="4716885" y="169536"/>
            <a:ext cx="1640633"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HelveticaNeueLT Pro 63 MdEx" panose="020B0707030502030204" pitchFamily="34" charset="0"/>
              </a:rPr>
              <a:t>Link :</a:t>
            </a:r>
            <a:endParaRPr lang="en-ID" sz="2000" dirty="0">
              <a:latin typeface="HelveticaNeueLT Pro 63 MdEx" panose="020B0707030502030204" pitchFamily="34" charset="0"/>
            </a:endParaRPr>
          </a:p>
        </p:txBody>
      </p:sp>
      <p:sp>
        <p:nvSpPr>
          <p:cNvPr id="6" name="Title 1">
            <a:extLst>
              <a:ext uri="{FF2B5EF4-FFF2-40B4-BE49-F238E27FC236}">
                <a16:creationId xmlns:a16="http://schemas.microsoft.com/office/drawing/2014/main" id="{E461E0D2-7AB6-494E-8D6F-A805A9CC3BE1}"/>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23</a:t>
            </a:fld>
            <a:endParaRPr lang="en-ID" sz="1200" dirty="0">
              <a:solidFill>
                <a:schemeClr val="bg1"/>
              </a:solidFill>
              <a:latin typeface="HelveticaNeueLT Pro 63 MdEx" panose="020B0707030502030204" pitchFamily="34" charset="0"/>
            </a:endParaRPr>
          </a:p>
        </p:txBody>
      </p:sp>
      <p:pic>
        <p:nvPicPr>
          <p:cNvPr id="4" name="Picture 3">
            <a:extLst>
              <a:ext uri="{FF2B5EF4-FFF2-40B4-BE49-F238E27FC236}">
                <a16:creationId xmlns:a16="http://schemas.microsoft.com/office/drawing/2014/main" id="{69E33691-95F5-4E31-8C2B-D71DD0D65CBB}"/>
              </a:ext>
            </a:extLst>
          </p:cNvPr>
          <p:cNvPicPr>
            <a:picLocks noChangeAspect="1"/>
          </p:cNvPicPr>
          <p:nvPr/>
        </p:nvPicPr>
        <p:blipFill>
          <a:blip r:embed="rId3"/>
          <a:stretch>
            <a:fillRect/>
          </a:stretch>
        </p:blipFill>
        <p:spPr>
          <a:xfrm>
            <a:off x="2160493" y="877078"/>
            <a:ext cx="8394049" cy="5907179"/>
          </a:xfrm>
          <a:prstGeom prst="rect">
            <a:avLst/>
          </a:prstGeom>
        </p:spPr>
      </p:pic>
    </p:spTree>
    <p:extLst>
      <p:ext uri="{BB962C8B-B14F-4D97-AF65-F5344CB8AC3E}">
        <p14:creationId xmlns:p14="http://schemas.microsoft.com/office/powerpoint/2010/main" val="2802619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4675513" y="3429000"/>
            <a:ext cx="5054896" cy="993128"/>
          </a:xfrm>
        </p:spPr>
        <p:txBody>
          <a:bodyPr>
            <a:normAutofit/>
          </a:bodyPr>
          <a:lstStyle/>
          <a:p>
            <a:r>
              <a:rPr lang="en-US" sz="4800" b="1" dirty="0">
                <a:solidFill>
                  <a:schemeClr val="bg1"/>
                </a:solidFill>
                <a:latin typeface="Bebas Neue" panose="00000500000000000000" pitchFamily="50" charset="0"/>
              </a:rPr>
              <a:t>TERIMA KASIH !</a:t>
            </a:r>
            <a:endParaRPr lang="en-ID" sz="4800" b="1" dirty="0">
              <a:solidFill>
                <a:schemeClr val="bg1"/>
              </a:solidFill>
              <a:latin typeface="Bebas Neue" panose="00000500000000000000" pitchFamily="50" charset="0"/>
            </a:endParaRPr>
          </a:p>
        </p:txBody>
      </p:sp>
      <p:sp>
        <p:nvSpPr>
          <p:cNvPr id="6" name="Title 1">
            <a:extLst>
              <a:ext uri="{FF2B5EF4-FFF2-40B4-BE49-F238E27FC236}">
                <a16:creationId xmlns:a16="http://schemas.microsoft.com/office/drawing/2014/main" id="{E461E0D2-7AB6-494E-8D6F-A805A9CC3BE1}"/>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24</a:t>
            </a:fld>
            <a:endParaRPr lang="en-ID" sz="1200" dirty="0">
              <a:solidFill>
                <a:schemeClr val="bg1"/>
              </a:solidFill>
              <a:latin typeface="HelveticaNeueLT Pro 63 MdEx" panose="020B0707030502030204" pitchFamily="34" charset="0"/>
            </a:endParaRPr>
          </a:p>
        </p:txBody>
      </p:sp>
      <p:sp>
        <p:nvSpPr>
          <p:cNvPr id="7" name="Title 1">
            <a:extLst>
              <a:ext uri="{FF2B5EF4-FFF2-40B4-BE49-F238E27FC236}">
                <a16:creationId xmlns:a16="http://schemas.microsoft.com/office/drawing/2014/main" id="{F27DEC77-5C4A-477A-BA09-7B68366610DD}"/>
              </a:ext>
            </a:extLst>
          </p:cNvPr>
          <p:cNvSpPr txBox="1">
            <a:spLocks/>
          </p:cNvSpPr>
          <p:nvPr/>
        </p:nvSpPr>
        <p:spPr>
          <a:xfrm>
            <a:off x="4576122" y="4809754"/>
            <a:ext cx="5869904" cy="1669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a:solidFill>
                  <a:schemeClr val="bg1"/>
                </a:solidFill>
                <a:latin typeface="Bebas Neue" panose="00000500000000000000" pitchFamily="50" charset="0"/>
              </a:rPr>
              <a:t>THANK YOU!</a:t>
            </a:r>
            <a:endParaRPr lang="en-ID" sz="8800" b="1" dirty="0">
              <a:solidFill>
                <a:schemeClr val="bg1"/>
              </a:solidFill>
              <a:latin typeface="Bebas Neue" panose="00000500000000000000" pitchFamily="50" charset="0"/>
            </a:endParaRPr>
          </a:p>
        </p:txBody>
      </p:sp>
      <p:pic>
        <p:nvPicPr>
          <p:cNvPr id="8" name="Graphic 7">
            <a:extLst>
              <a:ext uri="{FF2B5EF4-FFF2-40B4-BE49-F238E27FC236}">
                <a16:creationId xmlns:a16="http://schemas.microsoft.com/office/drawing/2014/main" id="{2998B3C0-C857-42C3-BC89-C2378E7B35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3106" y="3504725"/>
            <a:ext cx="613937" cy="651912"/>
          </a:xfrm>
          <a:prstGeom prst="rect">
            <a:avLst/>
          </a:prstGeom>
        </p:spPr>
      </p:pic>
    </p:spTree>
    <p:extLst>
      <p:ext uri="{BB962C8B-B14F-4D97-AF65-F5344CB8AC3E}">
        <p14:creationId xmlns:p14="http://schemas.microsoft.com/office/powerpoint/2010/main" val="216400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4083-CF7E-4BFE-A887-CBAF08838991}"/>
              </a:ext>
            </a:extLst>
          </p:cNvPr>
          <p:cNvSpPr>
            <a:spLocks noGrp="1"/>
          </p:cNvSpPr>
          <p:nvPr>
            <p:ph type="ctrTitle"/>
          </p:nvPr>
        </p:nvSpPr>
        <p:spPr/>
        <p:txBody>
          <a:bodyPr/>
          <a:lstStyle/>
          <a:p>
            <a:r>
              <a:rPr lang="en-US" dirty="0">
                <a:solidFill>
                  <a:schemeClr val="bg1"/>
                </a:solidFill>
                <a:latin typeface="HelveticaNeueLT Pro 63 MdEx" panose="020B0707030502030204" pitchFamily="34" charset="0"/>
              </a:rPr>
              <a:t>Intermediate</a:t>
            </a:r>
            <a:endParaRPr lang="en-ID" dirty="0">
              <a:solidFill>
                <a:schemeClr val="bg1"/>
              </a:solidFill>
              <a:latin typeface="HelveticaNeueLT Pro 63 MdEx" panose="020B0707030502030204" pitchFamily="34" charset="0"/>
            </a:endParaRPr>
          </a:p>
        </p:txBody>
      </p:sp>
      <p:sp>
        <p:nvSpPr>
          <p:cNvPr id="3" name="Subtitle 2">
            <a:extLst>
              <a:ext uri="{FF2B5EF4-FFF2-40B4-BE49-F238E27FC236}">
                <a16:creationId xmlns:a16="http://schemas.microsoft.com/office/drawing/2014/main" id="{CB39C9C1-5550-429A-8144-E9BA95C9B0BE}"/>
              </a:ext>
            </a:extLst>
          </p:cNvPr>
          <p:cNvSpPr>
            <a:spLocks noGrp="1"/>
          </p:cNvSpPr>
          <p:nvPr>
            <p:ph type="subTitle" idx="1"/>
          </p:nvPr>
        </p:nvSpPr>
        <p:spPr/>
        <p:txBody>
          <a:bodyPr/>
          <a:lstStyle/>
          <a:p>
            <a:pPr>
              <a:spcBef>
                <a:spcPts val="0"/>
              </a:spcBef>
              <a:spcAft>
                <a:spcPts val="400"/>
              </a:spcAft>
            </a:pPr>
            <a:r>
              <a:rPr lang="en-US" dirty="0">
                <a:solidFill>
                  <a:schemeClr val="bg1"/>
                </a:solidFill>
                <a:latin typeface="HelveticaNeueLT Pro 55 Roman" panose="020B0604020202020204" pitchFamily="34" charset="0"/>
              </a:rPr>
              <a:t>W9W10 FSDA Barcelona</a:t>
            </a:r>
          </a:p>
          <a:p>
            <a:pPr>
              <a:spcBef>
                <a:spcPts val="0"/>
              </a:spcBef>
              <a:spcAft>
                <a:spcPts val="400"/>
              </a:spcAft>
            </a:pPr>
            <a:r>
              <a:rPr lang="en-US" dirty="0">
                <a:solidFill>
                  <a:schemeClr val="bg1"/>
                </a:solidFill>
                <a:latin typeface="HelveticaNeueLT Pro 55 Roman" panose="020B0604020202020204" pitchFamily="34" charset="0"/>
              </a:rPr>
              <a:t>Adytia Putra Pradana</a:t>
            </a:r>
            <a:endParaRPr lang="en-ID" dirty="0">
              <a:solidFill>
                <a:schemeClr val="bg1"/>
              </a:solidFill>
              <a:latin typeface="HelveticaNeueLT Pro 55 Roman" panose="020B0604020202020204" pitchFamily="34" charset="0"/>
            </a:endParaRPr>
          </a:p>
        </p:txBody>
      </p:sp>
      <p:pic>
        <p:nvPicPr>
          <p:cNvPr id="4" name="Graphic 3">
            <a:extLst>
              <a:ext uri="{FF2B5EF4-FFF2-40B4-BE49-F238E27FC236}">
                <a16:creationId xmlns:a16="http://schemas.microsoft.com/office/drawing/2014/main" id="{9D274A86-E9D8-4645-86BD-20DA1E4A2C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398592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731520" y="723107"/>
            <a:ext cx="9397481" cy="651911"/>
          </a:xfrm>
        </p:spPr>
        <p:txBody>
          <a:bodyPr>
            <a:normAutofit/>
          </a:bodyPr>
          <a:lstStyle/>
          <a:p>
            <a:r>
              <a:rPr lang="en-US" sz="2800" dirty="0">
                <a:latin typeface="HelveticaNeueLT Pro 63 MdEx" panose="020B0707030502030204" pitchFamily="34" charset="0"/>
              </a:rPr>
              <a:t>Data Acquisition</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731520" y="1711743"/>
            <a:ext cx="7386320" cy="646331"/>
          </a:xfrm>
          <a:prstGeom prst="rect">
            <a:avLst/>
          </a:prstGeom>
          <a:noFill/>
        </p:spPr>
        <p:txBody>
          <a:bodyPr wrap="square" rtlCol="0">
            <a:spAutoFit/>
          </a:bodyPr>
          <a:lstStyle/>
          <a:p>
            <a:r>
              <a:rPr lang="en-US" dirty="0">
                <a:latin typeface="HelveticaNeueLT Pro 55 Roman" panose="020B0604020202020204" pitchFamily="34" charset="0"/>
              </a:rPr>
              <a:t>The dataset (order dataset) is from the previous dataset that used in the python assignment. The dataset consist of 6 tables</a:t>
            </a:r>
          </a:p>
        </p:txBody>
      </p:sp>
      <p:sp>
        <p:nvSpPr>
          <p:cNvPr id="19" name="Title 1">
            <a:extLst>
              <a:ext uri="{FF2B5EF4-FFF2-40B4-BE49-F238E27FC236}">
                <a16:creationId xmlns:a16="http://schemas.microsoft.com/office/drawing/2014/main" id="{B0089185-CB03-401B-A428-B4940E68C5DD}"/>
              </a:ext>
            </a:extLst>
          </p:cNvPr>
          <p:cNvSpPr txBox="1">
            <a:spLocks/>
          </p:cNvSpPr>
          <p:nvPr/>
        </p:nvSpPr>
        <p:spPr>
          <a:xfrm>
            <a:off x="8689495" y="2358074"/>
            <a:ext cx="2428136"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HelveticaNeueLT Pro 63 MdEx" panose="020B0707030502030204" pitchFamily="34" charset="0"/>
              </a:rPr>
              <a:t>Dataset Source</a:t>
            </a:r>
            <a:endParaRPr lang="en-ID" sz="2000" dirty="0">
              <a:latin typeface="HelveticaNeueLT Pro 63 MdEx" panose="020B0707030502030204" pitchFamily="34" charset="0"/>
            </a:endParaRPr>
          </a:p>
        </p:txBody>
      </p:sp>
      <p:graphicFrame>
        <p:nvGraphicFramePr>
          <p:cNvPr id="3" name="Diagram 2">
            <a:extLst>
              <a:ext uri="{FF2B5EF4-FFF2-40B4-BE49-F238E27FC236}">
                <a16:creationId xmlns:a16="http://schemas.microsoft.com/office/drawing/2014/main" id="{421EBE02-69C3-41B0-B15D-64EB1F4520FE}"/>
              </a:ext>
            </a:extLst>
          </p:cNvPr>
          <p:cNvGraphicFramePr/>
          <p:nvPr>
            <p:extLst>
              <p:ext uri="{D42A27DB-BD31-4B8C-83A1-F6EECF244321}">
                <p14:modId xmlns:p14="http://schemas.microsoft.com/office/powerpoint/2010/main" val="2296795719"/>
              </p:ext>
            </p:extLst>
          </p:nvPr>
        </p:nvGraphicFramePr>
        <p:xfrm>
          <a:off x="-10160" y="2785112"/>
          <a:ext cx="8128000" cy="340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Google Sheets TM Logo | Download Scientific Diagram">
            <a:extLst>
              <a:ext uri="{FF2B5EF4-FFF2-40B4-BE49-F238E27FC236}">
                <a16:creationId xmlns:a16="http://schemas.microsoft.com/office/drawing/2014/main" id="{A5B4C6B6-3257-4B47-B48E-693EB71F53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2173" y="3009985"/>
            <a:ext cx="2876550" cy="26765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8C8989B-C5B6-45D8-A812-2BD8A5E8B719}"/>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4</a:t>
            </a:fld>
            <a:endParaRPr lang="en-ID" sz="1200" dirty="0">
              <a:solidFill>
                <a:schemeClr val="bg1"/>
              </a:solidFill>
              <a:latin typeface="HelveticaNeueLT Pro 63 MdEx" panose="020B0707030502030204" pitchFamily="34" charset="0"/>
            </a:endParaRPr>
          </a:p>
        </p:txBody>
      </p:sp>
      <p:pic>
        <p:nvPicPr>
          <p:cNvPr id="9" name="Graphic 8">
            <a:extLst>
              <a:ext uri="{FF2B5EF4-FFF2-40B4-BE49-F238E27FC236}">
                <a16:creationId xmlns:a16="http://schemas.microsoft.com/office/drawing/2014/main" id="{6FD7F5B3-580F-4EBB-A071-18AB26D459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21812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2BEC9FB-AE14-46DF-9452-741B2B899F1B}"/>
              </a:ext>
            </a:extLst>
          </p:cNvPr>
          <p:cNvSpPr txBox="1"/>
          <p:nvPr/>
        </p:nvSpPr>
        <p:spPr>
          <a:xfrm>
            <a:off x="5496560" y="2196469"/>
            <a:ext cx="5293360" cy="1661993"/>
          </a:xfrm>
          <a:prstGeom prst="rect">
            <a:avLst/>
          </a:prstGeom>
          <a:noFill/>
        </p:spPr>
        <p:txBody>
          <a:bodyPr wrap="square" rtlCol="0">
            <a:spAutoFit/>
          </a:bodyPr>
          <a:lstStyle/>
          <a:p>
            <a:r>
              <a:rPr lang="en-US" sz="1700" dirty="0">
                <a:latin typeface="HelveticaNeueLT Pro 55 Roman" panose="020B0604020202020204" pitchFamily="34" charset="0"/>
              </a:rPr>
              <a:t>Before performing data visualization, the available datasets are first connected to the tableau application via google sheets. Once connected, each dataset is combined (JOIN) by determining the relationship between the datasets through the primary key of the dataset.</a:t>
            </a:r>
          </a:p>
        </p:txBody>
      </p:sp>
      <p:pic>
        <p:nvPicPr>
          <p:cNvPr id="14" name="Picture 13">
            <a:extLst>
              <a:ext uri="{FF2B5EF4-FFF2-40B4-BE49-F238E27FC236}">
                <a16:creationId xmlns:a16="http://schemas.microsoft.com/office/drawing/2014/main" id="{15907AEF-4982-47C9-B734-FFE1A27AE76A}"/>
              </a:ext>
            </a:extLst>
          </p:cNvPr>
          <p:cNvPicPr>
            <a:picLocks noChangeAspect="1"/>
          </p:cNvPicPr>
          <p:nvPr/>
        </p:nvPicPr>
        <p:blipFill rotWithShape="1">
          <a:blip r:embed="rId3"/>
          <a:srcRect l="18901" t="17409" r="5344" b="61623"/>
          <a:stretch/>
        </p:blipFill>
        <p:spPr>
          <a:xfrm>
            <a:off x="679780" y="4565172"/>
            <a:ext cx="11130073" cy="1881348"/>
          </a:xfrm>
          <a:prstGeom prst="rect">
            <a:avLst/>
          </a:prstGeom>
        </p:spPr>
      </p:pic>
      <p:pic>
        <p:nvPicPr>
          <p:cNvPr id="16" name="Picture 15">
            <a:extLst>
              <a:ext uri="{FF2B5EF4-FFF2-40B4-BE49-F238E27FC236}">
                <a16:creationId xmlns:a16="http://schemas.microsoft.com/office/drawing/2014/main" id="{BE61D1A8-8615-41A1-B6E5-A8A8B5A95354}"/>
              </a:ext>
            </a:extLst>
          </p:cNvPr>
          <p:cNvPicPr>
            <a:picLocks noChangeAspect="1"/>
          </p:cNvPicPr>
          <p:nvPr/>
        </p:nvPicPr>
        <p:blipFill rotWithShape="1">
          <a:blip r:embed="rId4"/>
          <a:srcRect l="19500" t="11704" r="34250" b="23412"/>
          <a:stretch/>
        </p:blipFill>
        <p:spPr>
          <a:xfrm>
            <a:off x="1012724" y="1510940"/>
            <a:ext cx="3385656" cy="2607809"/>
          </a:xfrm>
          <a:prstGeom prst="rect">
            <a:avLst/>
          </a:prstGeom>
          <a:effectLst>
            <a:outerShdw blurRad="50800" dist="38100" dir="2700000" algn="tl" rotWithShape="0">
              <a:prstClr val="black">
                <a:alpha val="40000"/>
              </a:prstClr>
            </a:outerShdw>
          </a:effectLst>
        </p:spPr>
      </p:pic>
      <p:sp>
        <p:nvSpPr>
          <p:cNvPr id="6" name="Title 1">
            <a:extLst>
              <a:ext uri="{FF2B5EF4-FFF2-40B4-BE49-F238E27FC236}">
                <a16:creationId xmlns:a16="http://schemas.microsoft.com/office/drawing/2014/main" id="{AA829B7D-72C2-42DF-AF2E-9E61B0341EB7}"/>
              </a:ext>
            </a:extLst>
          </p:cNvPr>
          <p:cNvSpPr txBox="1">
            <a:spLocks/>
          </p:cNvSpPr>
          <p:nvPr/>
        </p:nvSpPr>
        <p:spPr>
          <a:xfrm>
            <a:off x="5496560" y="1527136"/>
            <a:ext cx="4129833" cy="65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HelveticaNeueLT Pro 63 MdEx" panose="020B0707030502030204" pitchFamily="34" charset="0"/>
              </a:rPr>
              <a:t>Data Combination Process</a:t>
            </a:r>
            <a:endParaRPr lang="en-ID" sz="2000" dirty="0">
              <a:latin typeface="HelveticaNeueLT Pro 63 MdEx" panose="020B0707030502030204" pitchFamily="34" charset="0"/>
            </a:endParaRPr>
          </a:p>
        </p:txBody>
      </p:sp>
      <p:sp>
        <p:nvSpPr>
          <p:cNvPr id="7" name="Title 1">
            <a:extLst>
              <a:ext uri="{FF2B5EF4-FFF2-40B4-BE49-F238E27FC236}">
                <a16:creationId xmlns:a16="http://schemas.microsoft.com/office/drawing/2014/main" id="{1ED95896-5DF2-47C5-AF37-28BDD844BC52}"/>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5</a:t>
            </a:fld>
            <a:endParaRPr lang="en-ID" sz="1200" dirty="0">
              <a:solidFill>
                <a:schemeClr val="bg1"/>
              </a:solidFill>
              <a:latin typeface="HelveticaNeueLT Pro 63 MdEx" panose="020B0707030502030204" pitchFamily="34" charset="0"/>
            </a:endParaRPr>
          </a:p>
        </p:txBody>
      </p:sp>
      <p:pic>
        <p:nvPicPr>
          <p:cNvPr id="8" name="Graphic 7">
            <a:extLst>
              <a:ext uri="{FF2B5EF4-FFF2-40B4-BE49-F238E27FC236}">
                <a16:creationId xmlns:a16="http://schemas.microsoft.com/office/drawing/2014/main" id="{2C0E60CD-76AB-4E97-931D-27F581B1EB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8723" y="224812"/>
            <a:ext cx="613937" cy="651912"/>
          </a:xfrm>
          <a:prstGeom prst="rect">
            <a:avLst/>
          </a:prstGeom>
        </p:spPr>
      </p:pic>
      <p:sp>
        <p:nvSpPr>
          <p:cNvPr id="11" name="Title 1">
            <a:extLst>
              <a:ext uri="{FF2B5EF4-FFF2-40B4-BE49-F238E27FC236}">
                <a16:creationId xmlns:a16="http://schemas.microsoft.com/office/drawing/2014/main" id="{6C4C2DE0-DE35-49CC-9BCE-CDA67848E04D}"/>
              </a:ext>
            </a:extLst>
          </p:cNvPr>
          <p:cNvSpPr>
            <a:spLocks noGrp="1"/>
          </p:cNvSpPr>
          <p:nvPr>
            <p:ph type="title"/>
          </p:nvPr>
        </p:nvSpPr>
        <p:spPr>
          <a:xfrm>
            <a:off x="731520" y="723107"/>
            <a:ext cx="9397481" cy="651911"/>
          </a:xfrm>
        </p:spPr>
        <p:txBody>
          <a:bodyPr>
            <a:normAutofit/>
          </a:bodyPr>
          <a:lstStyle/>
          <a:p>
            <a:r>
              <a:rPr lang="en-US" sz="2800" dirty="0">
                <a:latin typeface="HelveticaNeueLT Pro 63 MdEx" panose="020B0707030502030204" pitchFamily="34" charset="0"/>
              </a:rPr>
              <a:t>Combining Data</a:t>
            </a:r>
            <a:endParaRPr lang="en-ID" sz="2800" dirty="0">
              <a:latin typeface="HelveticaNeueLT Pro 63 MdEx" panose="020B0707030502030204" pitchFamily="34" charset="0"/>
            </a:endParaRPr>
          </a:p>
        </p:txBody>
      </p:sp>
      <p:sp>
        <p:nvSpPr>
          <p:cNvPr id="12" name="Title 1">
            <a:extLst>
              <a:ext uri="{FF2B5EF4-FFF2-40B4-BE49-F238E27FC236}">
                <a16:creationId xmlns:a16="http://schemas.microsoft.com/office/drawing/2014/main" id="{633110C4-4944-4721-8FF2-C9E04FC77AF4}"/>
              </a:ext>
            </a:extLst>
          </p:cNvPr>
          <p:cNvSpPr txBox="1">
            <a:spLocks/>
          </p:cNvSpPr>
          <p:nvPr/>
        </p:nvSpPr>
        <p:spPr>
          <a:xfrm rot="1057297">
            <a:off x="10573544" y="2669564"/>
            <a:ext cx="592887" cy="1164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900" dirty="0">
                <a:solidFill>
                  <a:srgbClr val="8ED56B"/>
                </a:solidFill>
                <a:latin typeface="HelveticaNeueLT Pro 63 MdEx" panose="020B0707030502030204" pitchFamily="34" charset="0"/>
              </a:rPr>
              <a:t>!</a:t>
            </a:r>
            <a:endParaRPr lang="en-ID" sz="6900" dirty="0">
              <a:solidFill>
                <a:srgbClr val="8ED56B"/>
              </a:solidFill>
              <a:latin typeface="HelveticaNeueLT Pro 63 MdEx" panose="020B0707030502030204" pitchFamily="34" charset="0"/>
            </a:endParaRPr>
          </a:p>
        </p:txBody>
      </p:sp>
    </p:spTree>
    <p:extLst>
      <p:ext uri="{BB962C8B-B14F-4D97-AF65-F5344CB8AC3E}">
        <p14:creationId xmlns:p14="http://schemas.microsoft.com/office/powerpoint/2010/main" val="262585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1268471" y="219920"/>
            <a:ext cx="6081453" cy="970502"/>
          </a:xfrm>
        </p:spPr>
        <p:txBody>
          <a:bodyPr>
            <a:normAutofit/>
          </a:bodyPr>
          <a:lstStyle/>
          <a:p>
            <a:r>
              <a:rPr lang="en-US" sz="2800" dirty="0">
                <a:latin typeface="HelveticaNeueLT Pro 63 MdEx" panose="020B0707030502030204" pitchFamily="34" charset="0"/>
              </a:rPr>
              <a:t>#1 – Number of Orders per Month</a:t>
            </a:r>
            <a:endParaRPr lang="en-ID" sz="2800" dirty="0">
              <a:latin typeface="HelveticaNeueLT Pro 63 MdEx" panose="020B0707030502030204" pitchFamily="34" charset="0"/>
            </a:endParaRPr>
          </a:p>
        </p:txBody>
      </p:sp>
      <p:pic>
        <p:nvPicPr>
          <p:cNvPr id="9" name="Content Placeholder 8">
            <a:extLst>
              <a:ext uri="{FF2B5EF4-FFF2-40B4-BE49-F238E27FC236}">
                <a16:creationId xmlns:a16="http://schemas.microsoft.com/office/drawing/2014/main" id="{09241486-FDF4-4CCE-B984-087C6E451163}"/>
              </a:ext>
            </a:extLst>
          </p:cNvPr>
          <p:cNvPicPr>
            <a:picLocks noGrp="1" noChangeAspect="1"/>
          </p:cNvPicPr>
          <p:nvPr>
            <p:ph idx="1"/>
          </p:nvPr>
        </p:nvPicPr>
        <p:blipFill rotWithShape="1">
          <a:blip r:embed="rId3"/>
          <a:srcRect l="24872" t="17228" r="13252" b="12653"/>
          <a:stretch/>
        </p:blipFill>
        <p:spPr>
          <a:xfrm>
            <a:off x="231494" y="1482202"/>
            <a:ext cx="7118430" cy="4537478"/>
          </a:xfrm>
        </p:spPr>
      </p:pic>
      <p:sp>
        <p:nvSpPr>
          <p:cNvPr id="10" name="TextBox 9">
            <a:extLst>
              <a:ext uri="{FF2B5EF4-FFF2-40B4-BE49-F238E27FC236}">
                <a16:creationId xmlns:a16="http://schemas.microsoft.com/office/drawing/2014/main" id="{72BEC9FB-AE14-46DF-9452-741B2B899F1B}"/>
              </a:ext>
            </a:extLst>
          </p:cNvPr>
          <p:cNvSpPr txBox="1"/>
          <p:nvPr/>
        </p:nvSpPr>
        <p:spPr>
          <a:xfrm>
            <a:off x="7961914" y="2412113"/>
            <a:ext cx="3508598" cy="2677656"/>
          </a:xfrm>
          <a:prstGeom prst="rect">
            <a:avLst/>
          </a:prstGeom>
          <a:noFill/>
        </p:spPr>
        <p:txBody>
          <a:bodyPr wrap="square" rtlCol="0">
            <a:spAutoFit/>
          </a:bodyPr>
          <a:lstStyle/>
          <a:p>
            <a:pPr algn="ctr"/>
            <a:r>
              <a:rPr lang="en-US" sz="2400" dirty="0">
                <a:solidFill>
                  <a:schemeClr val="bg1"/>
                </a:solidFill>
                <a:latin typeface="HelveticaNeueLT Pro 67 MdCn" panose="020B0606030502030204" pitchFamily="34" charset="0"/>
              </a:rPr>
              <a:t>From October 2016 – August 2018, the number of orders experienced an upward trend. The number of orders reached its peak in March 2018 with 347 orders.</a:t>
            </a:r>
            <a:endParaRPr lang="en-ID" sz="2400" dirty="0">
              <a:solidFill>
                <a:schemeClr val="bg1"/>
              </a:solidFill>
              <a:latin typeface="HelveticaNeueLT Pro 67 MdCn" panose="020B0606030502030204" pitchFamily="34" charset="0"/>
            </a:endParaRPr>
          </a:p>
        </p:txBody>
      </p:sp>
      <p:sp>
        <p:nvSpPr>
          <p:cNvPr id="5" name="Title 1">
            <a:extLst>
              <a:ext uri="{FF2B5EF4-FFF2-40B4-BE49-F238E27FC236}">
                <a16:creationId xmlns:a16="http://schemas.microsoft.com/office/drawing/2014/main" id="{451E31A5-1709-43E2-AC76-3D0C763CBD01}"/>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6</a:t>
            </a:fld>
            <a:endParaRPr lang="en-ID" sz="1200" dirty="0">
              <a:solidFill>
                <a:schemeClr val="bg1"/>
              </a:solidFill>
              <a:latin typeface="HelveticaNeueLT Pro 63 MdEx" panose="020B0707030502030204" pitchFamily="34" charset="0"/>
            </a:endParaRPr>
          </a:p>
        </p:txBody>
      </p:sp>
      <p:pic>
        <p:nvPicPr>
          <p:cNvPr id="6" name="Graphic 5">
            <a:extLst>
              <a:ext uri="{FF2B5EF4-FFF2-40B4-BE49-F238E27FC236}">
                <a16:creationId xmlns:a16="http://schemas.microsoft.com/office/drawing/2014/main" id="{7DE05E1A-4500-4EE2-80C2-C7CC171651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147411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492967" y="745295"/>
            <a:ext cx="9397481" cy="651911"/>
          </a:xfrm>
        </p:spPr>
        <p:txBody>
          <a:bodyPr>
            <a:normAutofit/>
          </a:bodyPr>
          <a:lstStyle/>
          <a:p>
            <a:r>
              <a:rPr lang="en-US" sz="2800" dirty="0">
                <a:latin typeface="HelveticaNeueLT Pro 63 MdEx" panose="020B0707030502030204" pitchFamily="34" charset="0"/>
              </a:rPr>
              <a:t>#2 – Number of Orders per Product Category</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2057723" y="4936235"/>
            <a:ext cx="8076551" cy="1569660"/>
          </a:xfrm>
          <a:prstGeom prst="rect">
            <a:avLst/>
          </a:prstGeom>
          <a:noFill/>
        </p:spPr>
        <p:txBody>
          <a:bodyPr wrap="square" rtlCol="0">
            <a:spAutoFit/>
          </a:bodyPr>
          <a:lstStyle/>
          <a:p>
            <a:pPr algn="ctr"/>
            <a:r>
              <a:rPr lang="en-US" sz="2400" dirty="0">
                <a:solidFill>
                  <a:schemeClr val="bg1"/>
                </a:solidFill>
                <a:latin typeface="HelveticaNeueLT Pro 67 MdCn" panose="020B0606030502030204" pitchFamily="34" charset="0"/>
              </a:rPr>
              <a:t>Of the product categories that are in the top 10 based on the number of orders, Bed Bath Table ranks first with 452 orders, followed by Health Beauty in second place with 400 orders, and Sports Leisure in third place with 359 orders.</a:t>
            </a:r>
            <a:endParaRPr lang="en-ID" sz="2400" dirty="0">
              <a:solidFill>
                <a:schemeClr val="bg1"/>
              </a:solidFill>
              <a:latin typeface="HelveticaNeueLT Pro 67 MdCn" panose="020B0606030502030204" pitchFamily="34" charset="0"/>
            </a:endParaRPr>
          </a:p>
        </p:txBody>
      </p:sp>
      <p:pic>
        <p:nvPicPr>
          <p:cNvPr id="12" name="Picture 11">
            <a:extLst>
              <a:ext uri="{FF2B5EF4-FFF2-40B4-BE49-F238E27FC236}">
                <a16:creationId xmlns:a16="http://schemas.microsoft.com/office/drawing/2014/main" id="{538CAEC0-C565-4EF2-82BA-AB4741E872B0}"/>
              </a:ext>
            </a:extLst>
          </p:cNvPr>
          <p:cNvPicPr>
            <a:picLocks noChangeAspect="1"/>
          </p:cNvPicPr>
          <p:nvPr/>
        </p:nvPicPr>
        <p:blipFill rotWithShape="1">
          <a:blip r:embed="rId3"/>
          <a:srcRect l="24770" t="17279" r="11530" b="52653"/>
          <a:stretch/>
        </p:blipFill>
        <p:spPr>
          <a:xfrm>
            <a:off x="889857" y="1726065"/>
            <a:ext cx="10412285" cy="2764655"/>
          </a:xfrm>
          <a:prstGeom prst="rect">
            <a:avLst/>
          </a:prstGeom>
        </p:spPr>
      </p:pic>
      <p:sp>
        <p:nvSpPr>
          <p:cNvPr id="5" name="Title 1">
            <a:extLst>
              <a:ext uri="{FF2B5EF4-FFF2-40B4-BE49-F238E27FC236}">
                <a16:creationId xmlns:a16="http://schemas.microsoft.com/office/drawing/2014/main" id="{5F6A004D-9AE5-4D32-BB02-662F10A12F68}"/>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7</a:t>
            </a:fld>
            <a:endParaRPr lang="en-ID" sz="1200" dirty="0">
              <a:solidFill>
                <a:schemeClr val="bg1"/>
              </a:solidFill>
              <a:latin typeface="HelveticaNeueLT Pro 63 MdEx" panose="020B0707030502030204" pitchFamily="34" charset="0"/>
            </a:endParaRPr>
          </a:p>
        </p:txBody>
      </p:sp>
      <p:pic>
        <p:nvPicPr>
          <p:cNvPr id="6" name="Graphic 5">
            <a:extLst>
              <a:ext uri="{FF2B5EF4-FFF2-40B4-BE49-F238E27FC236}">
                <a16:creationId xmlns:a16="http://schemas.microsoft.com/office/drawing/2014/main" id="{AE99E086-EA14-4B58-871E-741D81AA46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313393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4780343" y="308411"/>
            <a:ext cx="6664647" cy="779610"/>
          </a:xfrm>
        </p:spPr>
        <p:txBody>
          <a:bodyPr>
            <a:normAutofit fontScale="90000"/>
          </a:bodyPr>
          <a:lstStyle/>
          <a:p>
            <a:pPr algn="r"/>
            <a:r>
              <a:rPr lang="en-US" sz="2800" dirty="0">
                <a:latin typeface="HelveticaNeueLT Pro 63 MdEx" panose="020B0707030502030204" pitchFamily="34" charset="0"/>
              </a:rPr>
              <a:t>#3 – Top 5 Highest States by Number of Customers</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312675" y="1720840"/>
            <a:ext cx="4079032" cy="3416320"/>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dirty="0"/>
              <a:t>Of the customer states that are in the top 5 rankings based on the number of customers, SP (Sao Paolo) ranks first with 1,959 customers, followed by RJ (Rio de Janeiro) in second with 639 customers, and MG (Minas Gerais) in third with 523 customer.</a:t>
            </a:r>
            <a:endParaRPr lang="en-ID" dirty="0"/>
          </a:p>
        </p:txBody>
      </p:sp>
      <p:pic>
        <p:nvPicPr>
          <p:cNvPr id="14" name="Picture 13">
            <a:extLst>
              <a:ext uri="{FF2B5EF4-FFF2-40B4-BE49-F238E27FC236}">
                <a16:creationId xmlns:a16="http://schemas.microsoft.com/office/drawing/2014/main" id="{C3882FB1-AF57-47B0-AC0C-CDF0DEC8374E}"/>
              </a:ext>
            </a:extLst>
          </p:cNvPr>
          <p:cNvPicPr>
            <a:picLocks noChangeAspect="1"/>
          </p:cNvPicPr>
          <p:nvPr/>
        </p:nvPicPr>
        <p:blipFill rotWithShape="1">
          <a:blip r:embed="rId3"/>
          <a:srcRect l="24719" t="17823" r="46735" b="12790"/>
          <a:stretch/>
        </p:blipFill>
        <p:spPr>
          <a:xfrm>
            <a:off x="6192456" y="1213813"/>
            <a:ext cx="4201610" cy="5335776"/>
          </a:xfrm>
          <a:prstGeom prst="rect">
            <a:avLst/>
          </a:prstGeom>
        </p:spPr>
      </p:pic>
      <p:sp>
        <p:nvSpPr>
          <p:cNvPr id="6" name="Title 1">
            <a:extLst>
              <a:ext uri="{FF2B5EF4-FFF2-40B4-BE49-F238E27FC236}">
                <a16:creationId xmlns:a16="http://schemas.microsoft.com/office/drawing/2014/main" id="{AC545EE6-DF57-4764-8202-44AD0969963C}"/>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tx1">
                    <a:lumMod val="75000"/>
                    <a:lumOff val="25000"/>
                  </a:schemeClr>
                </a:solidFill>
                <a:latin typeface="HelveticaNeueLT Pro 63 MdEx" panose="020B0707030502030204" pitchFamily="34" charset="0"/>
              </a:rPr>
              <a:t>8</a:t>
            </a:fld>
            <a:endParaRPr lang="en-ID" sz="1200" dirty="0">
              <a:solidFill>
                <a:schemeClr val="tx1">
                  <a:lumMod val="75000"/>
                  <a:lumOff val="25000"/>
                </a:schemeClr>
              </a:solidFill>
              <a:latin typeface="HelveticaNeueLT Pro 63 MdEx" panose="020B0707030502030204" pitchFamily="34" charset="0"/>
            </a:endParaRPr>
          </a:p>
        </p:txBody>
      </p:sp>
      <p:pic>
        <p:nvPicPr>
          <p:cNvPr id="7" name="Graphic 6">
            <a:extLst>
              <a:ext uri="{FF2B5EF4-FFF2-40B4-BE49-F238E27FC236}">
                <a16:creationId xmlns:a16="http://schemas.microsoft.com/office/drawing/2014/main" id="{6551A17C-F3FA-4C1F-836A-41B73ABBAD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5222" y="5897677"/>
            <a:ext cx="613937" cy="651912"/>
          </a:xfrm>
          <a:prstGeom prst="rect">
            <a:avLst/>
          </a:prstGeom>
        </p:spPr>
      </p:pic>
    </p:spTree>
    <p:extLst>
      <p:ext uri="{BB962C8B-B14F-4D97-AF65-F5344CB8AC3E}">
        <p14:creationId xmlns:p14="http://schemas.microsoft.com/office/powerpoint/2010/main" val="151970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D729-1D14-4490-A78B-D3E7A06467AA}"/>
              </a:ext>
            </a:extLst>
          </p:cNvPr>
          <p:cNvSpPr>
            <a:spLocks noGrp="1"/>
          </p:cNvSpPr>
          <p:nvPr>
            <p:ph type="title"/>
          </p:nvPr>
        </p:nvSpPr>
        <p:spPr>
          <a:xfrm>
            <a:off x="1280047" y="173621"/>
            <a:ext cx="5884682" cy="1018572"/>
          </a:xfrm>
        </p:spPr>
        <p:txBody>
          <a:bodyPr>
            <a:normAutofit/>
          </a:bodyPr>
          <a:lstStyle/>
          <a:p>
            <a:r>
              <a:rPr lang="en-US" sz="2800" dirty="0">
                <a:latin typeface="HelveticaNeueLT Pro 63 MdEx" panose="020B0707030502030204" pitchFamily="34" charset="0"/>
              </a:rPr>
              <a:t>#4 – Number of Customer per Hierarchy State-City</a:t>
            </a:r>
            <a:endParaRPr lang="en-ID" sz="2800" dirty="0">
              <a:latin typeface="HelveticaNeueLT Pro 63 MdEx" panose="020B0707030502030204" pitchFamily="34" charset="0"/>
            </a:endParaRPr>
          </a:p>
        </p:txBody>
      </p:sp>
      <p:sp>
        <p:nvSpPr>
          <p:cNvPr id="10" name="TextBox 9">
            <a:extLst>
              <a:ext uri="{FF2B5EF4-FFF2-40B4-BE49-F238E27FC236}">
                <a16:creationId xmlns:a16="http://schemas.microsoft.com/office/drawing/2014/main" id="{72BEC9FB-AE14-46DF-9452-741B2B899F1B}"/>
              </a:ext>
            </a:extLst>
          </p:cNvPr>
          <p:cNvSpPr txBox="1"/>
          <p:nvPr/>
        </p:nvSpPr>
        <p:spPr>
          <a:xfrm>
            <a:off x="7850932" y="2488207"/>
            <a:ext cx="4079032" cy="2677656"/>
          </a:xfrm>
          <a:prstGeom prst="rect">
            <a:avLst/>
          </a:prstGeom>
          <a:noFill/>
        </p:spPr>
        <p:txBody>
          <a:bodyPr wrap="square" rtlCol="0">
            <a:spAutoFit/>
          </a:bodyPr>
          <a:lstStyle>
            <a:defPPr>
              <a:defRPr lang="en-US"/>
            </a:defPPr>
            <a:lvl1pPr algn="ctr">
              <a:defRPr sz="2400">
                <a:solidFill>
                  <a:schemeClr val="bg1"/>
                </a:solidFill>
                <a:latin typeface="HelveticaNeueLT Pro 67 MdCn" panose="020B0606030502030204" pitchFamily="34" charset="0"/>
              </a:defRPr>
            </a:lvl1pPr>
          </a:lstStyle>
          <a:p>
            <a:r>
              <a:rPr lang="en-US" dirty="0"/>
              <a:t>In this visualization, sorting is used with a custom index at the deepest level. Sorting will order the top 3 Customer City and will repeat in each Customer State. Sorting is done based on the count of the unique Customer ID.</a:t>
            </a:r>
            <a:endParaRPr lang="en-ID" dirty="0"/>
          </a:p>
        </p:txBody>
      </p:sp>
      <p:grpSp>
        <p:nvGrpSpPr>
          <p:cNvPr id="3" name="Group 2">
            <a:extLst>
              <a:ext uri="{FF2B5EF4-FFF2-40B4-BE49-F238E27FC236}">
                <a16:creationId xmlns:a16="http://schemas.microsoft.com/office/drawing/2014/main" id="{160615A0-C9C7-49E3-A82C-67639673D4FC}"/>
              </a:ext>
            </a:extLst>
          </p:cNvPr>
          <p:cNvGrpSpPr/>
          <p:nvPr/>
        </p:nvGrpSpPr>
        <p:grpSpPr>
          <a:xfrm>
            <a:off x="1089921" y="1379040"/>
            <a:ext cx="4899211" cy="5068058"/>
            <a:chOff x="1089922" y="1436914"/>
            <a:chExt cx="4620984" cy="4780242"/>
          </a:xfrm>
        </p:grpSpPr>
        <p:pic>
          <p:nvPicPr>
            <p:cNvPr id="4" name="Picture 3">
              <a:extLst>
                <a:ext uri="{FF2B5EF4-FFF2-40B4-BE49-F238E27FC236}">
                  <a16:creationId xmlns:a16="http://schemas.microsoft.com/office/drawing/2014/main" id="{34935693-1508-4CD7-AF3C-0DCC98863635}"/>
                </a:ext>
              </a:extLst>
            </p:cNvPr>
            <p:cNvPicPr>
              <a:picLocks noChangeAspect="1"/>
            </p:cNvPicPr>
            <p:nvPr/>
          </p:nvPicPr>
          <p:blipFill rotWithShape="1">
            <a:blip r:embed="rId3"/>
            <a:srcRect l="24566" t="21496" r="58597" b="18369"/>
            <a:stretch/>
          </p:blipFill>
          <p:spPr>
            <a:xfrm>
              <a:off x="1089922" y="1436914"/>
              <a:ext cx="2379306" cy="4780242"/>
            </a:xfrm>
            <a:prstGeom prst="rect">
              <a:avLst/>
            </a:prstGeom>
          </p:spPr>
        </p:pic>
        <p:pic>
          <p:nvPicPr>
            <p:cNvPr id="6" name="Picture 5">
              <a:extLst>
                <a:ext uri="{FF2B5EF4-FFF2-40B4-BE49-F238E27FC236}">
                  <a16:creationId xmlns:a16="http://schemas.microsoft.com/office/drawing/2014/main" id="{4585269B-2897-40DC-9604-ED2104CD11A3}"/>
                </a:ext>
              </a:extLst>
            </p:cNvPr>
            <p:cNvPicPr>
              <a:picLocks noChangeAspect="1"/>
            </p:cNvPicPr>
            <p:nvPr/>
          </p:nvPicPr>
          <p:blipFill rotWithShape="1">
            <a:blip r:embed="rId4"/>
            <a:srcRect l="40791" t="20952" r="42066" b="28435"/>
            <a:stretch/>
          </p:blipFill>
          <p:spPr>
            <a:xfrm>
              <a:off x="3620849" y="2091541"/>
              <a:ext cx="2090057" cy="3470988"/>
            </a:xfrm>
            <a:prstGeom prst="rect">
              <a:avLst/>
            </a:prstGeom>
          </p:spPr>
        </p:pic>
      </p:grpSp>
      <p:sp>
        <p:nvSpPr>
          <p:cNvPr id="9" name="Title 1">
            <a:extLst>
              <a:ext uri="{FF2B5EF4-FFF2-40B4-BE49-F238E27FC236}">
                <a16:creationId xmlns:a16="http://schemas.microsoft.com/office/drawing/2014/main" id="{ADC851B7-F4C2-4289-86F5-F53131F3AD36}"/>
              </a:ext>
            </a:extLst>
          </p:cNvPr>
          <p:cNvSpPr txBox="1">
            <a:spLocks/>
          </p:cNvSpPr>
          <p:nvPr/>
        </p:nvSpPr>
        <p:spPr>
          <a:xfrm>
            <a:off x="401320" y="224812"/>
            <a:ext cx="611404" cy="3642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fld id="{02ABE489-54F1-4DBE-9553-352E6C98FE42}" type="slidenum">
              <a:rPr lang="en-US" sz="1200" smtClean="0">
                <a:solidFill>
                  <a:schemeClr val="bg1"/>
                </a:solidFill>
                <a:latin typeface="HelveticaNeueLT Pro 63 MdEx" panose="020B0707030502030204" pitchFamily="34" charset="0"/>
              </a:rPr>
              <a:t>9</a:t>
            </a:fld>
            <a:endParaRPr lang="en-ID" sz="1200" dirty="0">
              <a:solidFill>
                <a:schemeClr val="bg1"/>
              </a:solidFill>
              <a:latin typeface="HelveticaNeueLT Pro 63 MdEx" panose="020B0707030502030204" pitchFamily="34" charset="0"/>
            </a:endParaRPr>
          </a:p>
        </p:txBody>
      </p:sp>
      <p:pic>
        <p:nvPicPr>
          <p:cNvPr id="11" name="Graphic 10">
            <a:extLst>
              <a:ext uri="{FF2B5EF4-FFF2-40B4-BE49-F238E27FC236}">
                <a16:creationId xmlns:a16="http://schemas.microsoft.com/office/drawing/2014/main" id="{814F30D7-2D11-403F-9915-52A19DB092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8723" y="224812"/>
            <a:ext cx="613937" cy="651912"/>
          </a:xfrm>
          <a:prstGeom prst="rect">
            <a:avLst/>
          </a:prstGeom>
        </p:spPr>
      </p:pic>
    </p:spTree>
    <p:extLst>
      <p:ext uri="{BB962C8B-B14F-4D97-AF65-F5344CB8AC3E}">
        <p14:creationId xmlns:p14="http://schemas.microsoft.com/office/powerpoint/2010/main" val="2876714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1592</TotalTime>
  <Words>1502</Words>
  <Application>Microsoft Office PowerPoint</Application>
  <PresentationFormat>Widescreen</PresentationFormat>
  <Paragraphs>159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Bebas Neue</vt:lpstr>
      <vt:lpstr>Calibri</vt:lpstr>
      <vt:lpstr>Calibri Light</vt:lpstr>
      <vt:lpstr>HelveticaNeueLT Pro 55 Roman</vt:lpstr>
      <vt:lpstr>HelveticaNeueLT Pro 63 MdEx</vt:lpstr>
      <vt:lpstr>HelveticaNeueLT Pro 65 Md</vt:lpstr>
      <vt:lpstr>HelveticaNeueLT Pro 67 MdCn</vt:lpstr>
      <vt:lpstr>Office Theme</vt:lpstr>
      <vt:lpstr>PowerPoint Presentation</vt:lpstr>
      <vt:lpstr>Background of Study</vt:lpstr>
      <vt:lpstr>Intermediate</vt:lpstr>
      <vt:lpstr>Data Acquisition</vt:lpstr>
      <vt:lpstr>Combining Data</vt:lpstr>
      <vt:lpstr>#1 – Number of Orders per Month</vt:lpstr>
      <vt:lpstr>#2 – Number of Orders per Product Category</vt:lpstr>
      <vt:lpstr>#3 – Top 5 Highest States by Number of Customers</vt:lpstr>
      <vt:lpstr>#4 – Number of Customer per Hierarchy State-City</vt:lpstr>
      <vt:lpstr>#5 – Number of Orders per Price Group</vt:lpstr>
      <vt:lpstr>Dashboard</vt:lpstr>
      <vt:lpstr>Advanced</vt:lpstr>
      <vt:lpstr>Data Acquisition</vt:lpstr>
      <vt:lpstr>Price Data Distribution</vt:lpstr>
      <vt:lpstr>Price Data Distribution</vt:lpstr>
      <vt:lpstr>EDA Visualization</vt:lpstr>
      <vt:lpstr>EDA Visualization</vt:lpstr>
      <vt:lpstr>EDA Visualization</vt:lpstr>
      <vt:lpstr>Dashboard (Tableau)</vt:lpstr>
      <vt:lpstr>EDA Visualization (GDS)</vt:lpstr>
      <vt:lpstr>EDA Visualization (GDS)</vt:lpstr>
      <vt:lpstr>EDA Visualization (GDS)</vt:lpstr>
      <vt:lpstr>Dashboard (GDS)</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Adytia Pradana</dc:creator>
  <cp:lastModifiedBy>Adytia Pradana</cp:lastModifiedBy>
  <cp:revision>61</cp:revision>
  <dcterms:created xsi:type="dcterms:W3CDTF">2022-04-03T04:48:09Z</dcterms:created>
  <dcterms:modified xsi:type="dcterms:W3CDTF">2022-04-09T08:32:15Z</dcterms:modified>
</cp:coreProperties>
</file>