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284" r:id="rId5"/>
    <p:sldId id="267" r:id="rId6"/>
    <p:sldId id="295" r:id="rId7"/>
    <p:sldId id="285" r:id="rId8"/>
    <p:sldId id="286" r:id="rId9"/>
    <p:sldId id="287" r:id="rId10"/>
    <p:sldId id="289" r:id="rId11"/>
    <p:sldId id="290" r:id="rId12"/>
    <p:sldId id="291" r:id="rId13"/>
    <p:sldId id="296" r:id="rId14"/>
    <p:sldId id="297" r:id="rId15"/>
    <p:sldId id="292" r:id="rId16"/>
    <p:sldId id="293" r:id="rId17"/>
    <p:sldId id="298" r:id="rId18"/>
    <p:sldId id="294" r:id="rId19"/>
    <p:sldId id="299" r:id="rId20"/>
    <p:sldId id="283" r:id="rId21"/>
    <p:sldId id="300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49"/>
    <a:srgbClr val="1C60B5"/>
    <a:srgbClr val="FE8649"/>
    <a:srgbClr val="FFDE3E"/>
    <a:srgbClr val="F1C232"/>
    <a:srgbClr val="FF0000"/>
    <a:srgbClr val="FF9900"/>
    <a:srgbClr val="6AA84F"/>
    <a:srgbClr val="102157"/>
    <a:srgbClr val="3CA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4660"/>
  </p:normalViewPr>
  <p:slideViewPr>
    <p:cSldViewPr snapToGrid="0">
      <p:cViewPr>
        <p:scale>
          <a:sx n="75" d="100"/>
          <a:sy n="75" d="100"/>
        </p:scale>
        <p:origin x="451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10EB6-08FD-435C-B2D0-AB3674E49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A8E7B-EDBD-43E9-A94C-74FF43C31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2D0C3-33FB-4F48-A942-1E3FE7A58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52BE-2908-476B-9D80-1FE443796724}" type="datetimeFigureOut">
              <a:rPr lang="en-ID" smtClean="0"/>
              <a:t>04/04/2022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17BD0-18D2-4FEB-84B4-FEBBB4EE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516DF-89B7-4752-A878-70596C46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4AF5-D6EF-44DD-8DBA-30BA3553E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257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D84B-F5DE-4279-A4A5-F5FC994F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ECAA4-F30A-46A7-AE3E-D7ED12948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7B470-FE18-4CE9-93C1-C8222670E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52BE-2908-476B-9D80-1FE443796724}" type="datetimeFigureOut">
              <a:rPr lang="en-ID" smtClean="0"/>
              <a:t>04/04/2022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048FD-DF11-4711-A9C8-2D19EEE2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D7DA9-9070-43CF-913B-044640B2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4AF5-D6EF-44DD-8DBA-30BA3553E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471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BD171E-48B7-4820-92B2-C1D8FF73F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9BC08-BA1D-46FF-AB3B-25F5132D5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5B5C7-4EC0-4B0F-AD27-6CF9FB410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52BE-2908-476B-9D80-1FE443796724}" type="datetimeFigureOut">
              <a:rPr lang="en-ID" smtClean="0"/>
              <a:t>04/04/2022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9CD71-DA8B-4B7F-A21A-D888C1C8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097DC-CCBC-4A68-9234-58058EF3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4AF5-D6EF-44DD-8DBA-30BA3553E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976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85A6-6F98-4247-B65B-65DE3422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4CB8B-1EC3-4984-A278-5000C76A4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14392-5FED-4EE2-8416-ECA1214C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52BE-2908-476B-9D80-1FE443796724}" type="datetimeFigureOut">
              <a:rPr lang="en-ID" smtClean="0"/>
              <a:t>04/04/2022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7F2A-6C3C-4680-B6ED-63E501CE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B2C16-173D-4952-A58D-9EC351FD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4AF5-D6EF-44DD-8DBA-30BA3553E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555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0B94-1BE0-48F8-A28C-1C06D249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175B9-D3E4-456A-A5A7-C18EE2F6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84894-6C54-4237-8E56-79BE48B2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52BE-2908-476B-9D80-1FE443796724}" type="datetimeFigureOut">
              <a:rPr lang="en-ID" smtClean="0"/>
              <a:t>04/04/2022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906BF-C3E5-4732-A362-E81F7D7EB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285D3-4E9F-4ADB-A61A-CEC181F1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4AF5-D6EF-44DD-8DBA-30BA3553E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092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98382-8ACE-4820-BE0C-DAAF699B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7A1BF-5377-4B26-AA79-73426B8F9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7F82B-2706-41E1-88BD-FDF268C60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F3DBC-09FD-4A5F-A7C6-B927F3B4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52BE-2908-476B-9D80-1FE443796724}" type="datetimeFigureOut">
              <a:rPr lang="en-ID" smtClean="0"/>
              <a:t>04/04/2022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A2A4D-CDE2-4E93-81F6-28D3F366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4612F-3762-48AB-90C9-1EF3184C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4AF5-D6EF-44DD-8DBA-30BA3553E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860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3F37-4F3D-44A8-B28E-8C7E8287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9669B-B26D-402A-B21C-0A1648833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B686A-E80E-42E6-9D20-9E482BEE9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44510-AD48-491D-825F-56BFF7202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5F352-8D56-4F7F-96B1-452008EC9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333607-D3B9-4304-B044-BE0E9119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52BE-2908-476B-9D80-1FE443796724}" type="datetimeFigureOut">
              <a:rPr lang="en-ID" smtClean="0"/>
              <a:t>04/04/2022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A472B5-F611-4177-BF00-DB2975818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C9706A-F845-443A-8811-227DD3FA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4AF5-D6EF-44DD-8DBA-30BA3553E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497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DF340-4A76-4ED2-92A7-E7E111A2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3305C-0677-47F3-8AA0-98829332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52BE-2908-476B-9D80-1FE443796724}" type="datetimeFigureOut">
              <a:rPr lang="en-ID" smtClean="0"/>
              <a:t>04/04/2022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B8A44-84B9-429A-92B8-1FFEA6CA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41A3A-71F7-4193-84E9-4CDFD430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4AF5-D6EF-44DD-8DBA-30BA3553E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964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95E0A-10BD-4520-997B-D7BE70D8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52BE-2908-476B-9D80-1FE443796724}" type="datetimeFigureOut">
              <a:rPr lang="en-ID" smtClean="0"/>
              <a:t>04/04/2022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7F049D-BA22-4FDF-AB48-FAC2409F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DCF97-DBEF-4E1D-AA7B-CE4E8F38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4AF5-D6EF-44DD-8DBA-30BA3553E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166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2B33-D99B-41BE-A018-F3228AF9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E67EF-964F-4915-965D-B48A4C20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8FAA6-3548-4D90-8222-0EC856F59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60DFB-7C2E-4E6B-82AF-2EC2B4CD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52BE-2908-476B-9D80-1FE443796724}" type="datetimeFigureOut">
              <a:rPr lang="en-ID" smtClean="0"/>
              <a:t>04/04/2022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F7B8-675E-4E07-BB3A-9688D8E0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8CDA3-6035-4D5E-8E61-369376BF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4AF5-D6EF-44DD-8DBA-30BA3553E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119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22BC-C1D2-4F98-8839-920CB2B6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E89EC0-E831-4B3C-B4F3-2AAF5D5EC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87AE9-4B18-4B32-9C42-3C81B732C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22F9F-9851-4A61-BB37-470589FD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52BE-2908-476B-9D80-1FE443796724}" type="datetimeFigureOut">
              <a:rPr lang="en-ID" smtClean="0"/>
              <a:t>04/04/2022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A6B0A-192F-4A48-825A-00634C18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1A554-BFFF-4064-BBEC-AE2CAC78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4AF5-D6EF-44DD-8DBA-30BA3553E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723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40E2-59A8-4B36-8B06-7BC89CFD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A87A3-A6DA-4BC2-B5EA-055903C60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8345D-443D-4761-8521-AA1F366C1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552BE-2908-476B-9D80-1FE443796724}" type="datetimeFigureOut">
              <a:rPr lang="en-ID" smtClean="0"/>
              <a:t>04/04/2022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8E320-D58E-440B-A691-2C36003D0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357E8-5D79-4699-9C78-5A939D33D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4AF5-D6EF-44DD-8DBA-30BA3553E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423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ED38-55E1-4D11-A2BD-B2E9E9BBC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038" y="2480831"/>
            <a:ext cx="5659962" cy="1671290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Bebas Neue" panose="00000500000000000000" pitchFamily="50" charset="0"/>
              </a:rPr>
              <a:t>USER SEGMENTATION USING CLUSTER ANALYSIS</a:t>
            </a:r>
            <a:endParaRPr lang="en-ID" sz="5400" b="1" dirty="0">
              <a:solidFill>
                <a:schemeClr val="bg1"/>
              </a:solidFill>
              <a:latin typeface="Bebas Neue" panose="000005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9EB16-9B1F-4116-AECF-D57794EE1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534" y="4975684"/>
            <a:ext cx="5498969" cy="1149072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HelveticaNeueLT Pro 67 MdCn" panose="020B0606030502030204" pitchFamily="34" charset="0"/>
              </a:rPr>
              <a:t>Adytia Putra Pradana</a:t>
            </a:r>
          </a:p>
          <a:p>
            <a:pPr algn="l">
              <a:spcBef>
                <a:spcPts val="600"/>
              </a:spcBef>
            </a:pPr>
            <a:r>
              <a:rPr lang="en-US" sz="2000" dirty="0" err="1">
                <a:solidFill>
                  <a:schemeClr val="bg1"/>
                </a:solidFill>
                <a:latin typeface="HelveticaNeueLT Pro 67 MdCn" panose="020B0606030502030204" pitchFamily="34" charset="0"/>
              </a:rPr>
              <a:t>RevoU</a:t>
            </a:r>
            <a:r>
              <a:rPr lang="en-US" sz="2000" dirty="0">
                <a:solidFill>
                  <a:schemeClr val="bg1"/>
                </a:solidFill>
                <a:latin typeface="HelveticaNeueLT Pro 67 MdCn" panose="020B0606030502030204" pitchFamily="34" charset="0"/>
              </a:rPr>
              <a:t> FSDA Sec. Barcelona</a:t>
            </a:r>
            <a:endParaRPr lang="en-ID" sz="2000" dirty="0">
              <a:solidFill>
                <a:schemeClr val="bg1"/>
              </a:solidFill>
              <a:latin typeface="HelveticaNeueLT Pro 67 MdCn" panose="020B060603050203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8A63145-5AFA-4CA3-8DA2-A569A575E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038" y="270256"/>
            <a:ext cx="872035" cy="925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AB55EF-EB88-491C-AA97-750D349F97CE}"/>
              </a:ext>
            </a:extLst>
          </p:cNvPr>
          <p:cNvSpPr/>
          <p:nvPr/>
        </p:nvSpPr>
        <p:spPr>
          <a:xfrm>
            <a:off x="0" y="4715508"/>
            <a:ext cx="5926238" cy="58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E6A00A-B808-479C-B9A9-953FD08F9717}"/>
              </a:ext>
            </a:extLst>
          </p:cNvPr>
          <p:cNvSpPr txBox="1">
            <a:spLocks/>
          </p:cNvSpPr>
          <p:nvPr/>
        </p:nvSpPr>
        <p:spPr>
          <a:xfrm>
            <a:off x="436038" y="4074871"/>
            <a:ext cx="5659962" cy="43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Bebas Neue Light" panose="00000500000000000000" pitchFamily="50" charset="0"/>
              </a:rPr>
              <a:t>Individual Assignment W6W7W8 (Advanced)</a:t>
            </a:r>
            <a:endParaRPr lang="en-ID" sz="2400" b="1" dirty="0">
              <a:solidFill>
                <a:schemeClr val="bg1"/>
              </a:solidFill>
              <a:latin typeface="Bebas Neue Ligh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8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3341C1-B085-422B-8769-C37499B3BA9B}"/>
              </a:ext>
            </a:extLst>
          </p:cNvPr>
          <p:cNvSpPr/>
          <p:nvPr/>
        </p:nvSpPr>
        <p:spPr>
          <a:xfrm>
            <a:off x="6461760" y="1965499"/>
            <a:ext cx="4572000" cy="4102789"/>
          </a:xfrm>
          <a:prstGeom prst="roundRect">
            <a:avLst>
              <a:gd name="adj" fmla="val 3421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B9321-4727-4DC9-B61D-483ED8571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8" t="22895" r="55151" b="17172"/>
          <a:stretch/>
        </p:blipFill>
        <p:spPr>
          <a:xfrm>
            <a:off x="711199" y="1958110"/>
            <a:ext cx="4701309" cy="4110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82CC4E-5337-4B5C-B40C-5E175CE8AB48}"/>
              </a:ext>
            </a:extLst>
          </p:cNvPr>
          <p:cNvSpPr txBox="1"/>
          <p:nvPr/>
        </p:nvSpPr>
        <p:spPr>
          <a:xfrm>
            <a:off x="986575" y="1503652"/>
            <a:ext cx="786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NeueLT Pro 55 Roman" panose="020B0604020202020204" pitchFamily="34" charset="0"/>
              </a:rPr>
              <a:t>for outliers, we check and remove the outliers from column </a:t>
            </a:r>
            <a:r>
              <a:rPr lang="en-US" dirty="0" err="1">
                <a:latin typeface="HelveticaNeueLT Pro 55 Roman" panose="020B0604020202020204" pitchFamily="34" charset="0"/>
              </a:rPr>
              <a:t>payment_value</a:t>
            </a:r>
            <a:endParaRPr lang="en-US" dirty="0">
              <a:latin typeface="HelveticaNeueLT Pro 55 Roman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A52BA-C187-41D6-BF3C-8F4F922601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9" t="28552" r="62576" b="18665"/>
          <a:stretch/>
        </p:blipFill>
        <p:spPr>
          <a:xfrm>
            <a:off x="6624829" y="2133600"/>
            <a:ext cx="4252043" cy="374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F1D397-2D60-46D8-AA5B-15D3C81B1341}"/>
              </a:ext>
            </a:extLst>
          </p:cNvPr>
          <p:cNvCxnSpPr>
            <a:cxnSpLocks/>
          </p:cNvCxnSpPr>
          <p:nvPr/>
        </p:nvCxnSpPr>
        <p:spPr>
          <a:xfrm>
            <a:off x="5648036" y="4008581"/>
            <a:ext cx="637310" cy="0"/>
          </a:xfrm>
          <a:prstGeom prst="straightConnector1">
            <a:avLst/>
          </a:prstGeom>
          <a:ln w="57150">
            <a:solidFill>
              <a:srgbClr val="FF85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965DD461-02FF-4E76-B1E6-ED325CD9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NeueLT Pro 65 Md" panose="020B0604020202020204" pitchFamily="34" charset="0"/>
              </a:rPr>
              <a:t>Removing Outliers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6A1E05-821A-47C0-9B49-68C0FB193A52}"/>
              </a:ext>
            </a:extLst>
          </p:cNvPr>
          <p:cNvSpPr txBox="1">
            <a:spLocks/>
          </p:cNvSpPr>
          <p:nvPr/>
        </p:nvSpPr>
        <p:spPr>
          <a:xfrm>
            <a:off x="11574301" y="6412866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10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97ACA50-61E8-4CEB-928E-BEB9E9297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68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8153BB-24A4-43B4-BC76-A3BBD55992B1}"/>
              </a:ext>
            </a:extLst>
          </p:cNvPr>
          <p:cNvSpPr/>
          <p:nvPr/>
        </p:nvSpPr>
        <p:spPr>
          <a:xfrm>
            <a:off x="508000" y="1259839"/>
            <a:ext cx="11241028" cy="4411259"/>
          </a:xfrm>
          <a:prstGeom prst="roundRect">
            <a:avLst>
              <a:gd name="adj" fmla="val 5097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1844C-2251-4453-91E6-11FED5B4D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3" t="31515" r="4849" b="9091"/>
          <a:stretch/>
        </p:blipFill>
        <p:spPr>
          <a:xfrm>
            <a:off x="706581" y="1392381"/>
            <a:ext cx="10778837" cy="4073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B7D21E-011E-4C1A-B64F-934E5564135A}"/>
              </a:ext>
            </a:extLst>
          </p:cNvPr>
          <p:cNvSpPr txBox="1"/>
          <p:nvPr/>
        </p:nvSpPr>
        <p:spPr>
          <a:xfrm>
            <a:off x="1193855" y="5857316"/>
            <a:ext cx="980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NeueLT Pro 55 Roman" panose="020B0604020202020204" pitchFamily="34" charset="0"/>
              </a:rPr>
              <a:t>we combine the three datasets with inner merge to obtain only same data from each datasets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0B36DB-5486-4E5C-BC9B-64143518E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NeueLT Pro 65 Md" panose="020B0604020202020204" pitchFamily="34" charset="0"/>
              </a:rPr>
              <a:t>Combine Datasets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4CF2D9-E756-4BBC-88B8-74908401DCE6}"/>
              </a:ext>
            </a:extLst>
          </p:cNvPr>
          <p:cNvSpPr txBox="1">
            <a:spLocks/>
          </p:cNvSpPr>
          <p:nvPr/>
        </p:nvSpPr>
        <p:spPr>
          <a:xfrm>
            <a:off x="11574301" y="6412866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11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A4C2E9-A447-4A95-922A-6674E9A10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82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13279D-30E1-4A2C-98A6-05279FEC4A87}"/>
              </a:ext>
            </a:extLst>
          </p:cNvPr>
          <p:cNvSpPr/>
          <p:nvPr/>
        </p:nvSpPr>
        <p:spPr>
          <a:xfrm>
            <a:off x="345440" y="1889550"/>
            <a:ext cx="11531600" cy="3759409"/>
          </a:xfrm>
          <a:prstGeom prst="roundRect">
            <a:avLst>
              <a:gd name="adj" fmla="val 4118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ACB6B-573C-43E1-A87F-6369603C868F}"/>
              </a:ext>
            </a:extLst>
          </p:cNvPr>
          <p:cNvSpPr txBox="1"/>
          <p:nvPr/>
        </p:nvSpPr>
        <p:spPr>
          <a:xfrm>
            <a:off x="2543584" y="1454490"/>
            <a:ext cx="710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NeueLT Pro 55 Roman" panose="020B0604020202020204" pitchFamily="34" charset="0"/>
              </a:rPr>
              <a:t>to do cluster analysis, we must import </a:t>
            </a:r>
            <a:r>
              <a:rPr lang="en-US" b="1" dirty="0" err="1">
                <a:latin typeface="HelveticaNeueLT Pro 55 Roman" panose="020B0604020202020204" pitchFamily="34" charset="0"/>
              </a:rPr>
              <a:t>KMeans</a:t>
            </a:r>
            <a:r>
              <a:rPr lang="en-US" dirty="0">
                <a:latin typeface="HelveticaNeueLT Pro 55 Roman" panose="020B0604020202020204" pitchFamily="34" charset="0"/>
              </a:rPr>
              <a:t> from </a:t>
            </a:r>
            <a:r>
              <a:rPr lang="en-US" dirty="0" err="1">
                <a:latin typeface="HelveticaNeueLT Pro 55 Roman" panose="020B0604020202020204" pitchFamily="34" charset="0"/>
              </a:rPr>
              <a:t>sklearn.cluster</a:t>
            </a:r>
            <a:endParaRPr lang="en-US" dirty="0">
              <a:latin typeface="HelveticaNeueLT Pro 55 Roman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B127B3-3BFD-4A8A-AE46-225116182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4" t="27744" r="4167" b="23502"/>
          <a:stretch/>
        </p:blipFill>
        <p:spPr>
          <a:xfrm>
            <a:off x="521854" y="2095909"/>
            <a:ext cx="11148292" cy="3343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D8365C-E64C-4971-AA32-CC0F4D4BBAC8}"/>
              </a:ext>
            </a:extLst>
          </p:cNvPr>
          <p:cNvSpPr txBox="1"/>
          <p:nvPr/>
        </p:nvSpPr>
        <p:spPr>
          <a:xfrm>
            <a:off x="2971586" y="5741504"/>
            <a:ext cx="624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NeueLT Pro 55 Roman" panose="020B0604020202020204" pitchFamily="34" charset="0"/>
              </a:rPr>
              <a:t>we recheck the table to remove column that we don’t need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D95C976-6D5A-4097-AC9D-4E7BDC0E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NeueLT Pro 65 Md" panose="020B0604020202020204" pitchFamily="34" charset="0"/>
              </a:rPr>
              <a:t>Cluster Analysis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AE5E79-E34F-48E5-B076-3A9EB6E51A6A}"/>
              </a:ext>
            </a:extLst>
          </p:cNvPr>
          <p:cNvSpPr txBox="1">
            <a:spLocks/>
          </p:cNvSpPr>
          <p:nvPr/>
        </p:nvSpPr>
        <p:spPr>
          <a:xfrm>
            <a:off x="11574301" y="6412866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12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F2D3B20-1E5B-478C-8665-A689AD981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B8BD586-4DF7-48B1-AA45-4CA985A28A75}"/>
              </a:ext>
            </a:extLst>
          </p:cNvPr>
          <p:cNvSpPr/>
          <p:nvPr/>
        </p:nvSpPr>
        <p:spPr>
          <a:xfrm>
            <a:off x="838201" y="2174773"/>
            <a:ext cx="2514600" cy="23314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038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EA656E-1AF6-4D91-9F9F-0879C74CE8BE}"/>
              </a:ext>
            </a:extLst>
          </p:cNvPr>
          <p:cNvSpPr/>
          <p:nvPr/>
        </p:nvSpPr>
        <p:spPr>
          <a:xfrm>
            <a:off x="3027680" y="1259840"/>
            <a:ext cx="6146800" cy="4338320"/>
          </a:xfrm>
          <a:prstGeom prst="roundRect">
            <a:avLst>
              <a:gd name="adj" fmla="val 2947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D8365C-E64C-4971-AA32-CC0F4D4BBAC8}"/>
              </a:ext>
            </a:extLst>
          </p:cNvPr>
          <p:cNvSpPr txBox="1"/>
          <p:nvPr/>
        </p:nvSpPr>
        <p:spPr>
          <a:xfrm>
            <a:off x="2689456" y="5766535"/>
            <a:ext cx="6813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NeueLT Pro 55 Roman" panose="020B0604020202020204" pitchFamily="34" charset="0"/>
              </a:rPr>
              <a:t>we remove the unneeded column and uses </a:t>
            </a:r>
            <a:r>
              <a:rPr lang="en-US" dirty="0" err="1">
                <a:latin typeface="HelveticaNeueLT Pro 55 Roman" panose="020B0604020202020204" pitchFamily="34" charset="0"/>
              </a:rPr>
              <a:t>payment_sequential</a:t>
            </a:r>
            <a:r>
              <a:rPr lang="en-US" dirty="0">
                <a:latin typeface="HelveticaNeueLT Pro 55 Roman" panose="020B0604020202020204" pitchFamily="34" charset="0"/>
              </a:rPr>
              <a:t>,</a:t>
            </a:r>
          </a:p>
          <a:p>
            <a:pPr algn="ctr"/>
            <a:r>
              <a:rPr lang="en-US" dirty="0" err="1">
                <a:latin typeface="HelveticaNeueLT Pro 55 Roman" panose="020B0604020202020204" pitchFamily="34" charset="0"/>
              </a:rPr>
              <a:t>payment_type</a:t>
            </a:r>
            <a:r>
              <a:rPr lang="en-US" dirty="0">
                <a:latin typeface="HelveticaNeueLT Pro 55 Roman" panose="020B0604020202020204" pitchFamily="34" charset="0"/>
              </a:rPr>
              <a:t>, </a:t>
            </a:r>
            <a:r>
              <a:rPr lang="en-US" dirty="0" err="1">
                <a:latin typeface="HelveticaNeueLT Pro 55 Roman" panose="020B0604020202020204" pitchFamily="34" charset="0"/>
              </a:rPr>
              <a:t>payment_installments</a:t>
            </a:r>
            <a:r>
              <a:rPr lang="en-US" dirty="0">
                <a:latin typeface="HelveticaNeueLT Pro 55 Roman" panose="020B0604020202020204" pitchFamily="34" charset="0"/>
              </a:rPr>
              <a:t>, and </a:t>
            </a:r>
            <a:r>
              <a:rPr lang="en-US" dirty="0" err="1">
                <a:latin typeface="HelveticaNeueLT Pro 55 Roman" panose="020B0604020202020204" pitchFamily="34" charset="0"/>
              </a:rPr>
              <a:t>payment_value</a:t>
            </a:r>
            <a:endParaRPr lang="en-US" dirty="0">
              <a:latin typeface="HelveticaNeueLT Pro 55 Roman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CE713-7D1B-4BE6-B69E-4C9BB62814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2" t="31111" r="48746" b="10572"/>
          <a:stretch/>
        </p:blipFill>
        <p:spPr>
          <a:xfrm>
            <a:off x="3230203" y="1418526"/>
            <a:ext cx="5731591" cy="39993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0804DD3-2968-45E4-8380-FD80E8383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NeueLT Pro 65 Md" panose="020B0604020202020204" pitchFamily="34" charset="0"/>
              </a:rPr>
              <a:t>Cluster Analysis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2A7E7E-2DA8-4E4C-8367-5D0A657E269F}"/>
              </a:ext>
            </a:extLst>
          </p:cNvPr>
          <p:cNvSpPr txBox="1">
            <a:spLocks/>
          </p:cNvSpPr>
          <p:nvPr/>
        </p:nvSpPr>
        <p:spPr>
          <a:xfrm>
            <a:off x="11574301" y="6412866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13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FEADE9-CEE6-4474-A42B-360F3C14C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52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655F590-2F45-4ECD-A019-94FC3FB4215E}"/>
              </a:ext>
            </a:extLst>
          </p:cNvPr>
          <p:cNvSpPr/>
          <p:nvPr/>
        </p:nvSpPr>
        <p:spPr>
          <a:xfrm>
            <a:off x="4683760" y="2306320"/>
            <a:ext cx="6990080" cy="3180080"/>
          </a:xfrm>
          <a:prstGeom prst="roundRect">
            <a:avLst>
              <a:gd name="adj" fmla="val 2839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D8365C-E64C-4971-AA32-CC0F4D4BBAC8}"/>
              </a:ext>
            </a:extLst>
          </p:cNvPr>
          <p:cNvSpPr txBox="1"/>
          <p:nvPr/>
        </p:nvSpPr>
        <p:spPr>
          <a:xfrm>
            <a:off x="608440" y="3235143"/>
            <a:ext cx="3830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NeueLT Pro 55 Roman" panose="020B0604020202020204" pitchFamily="34" charset="0"/>
              </a:rPr>
              <a:t>since </a:t>
            </a:r>
            <a:r>
              <a:rPr lang="en-US" dirty="0" err="1">
                <a:latin typeface="HelveticaNeueLT Pro 55 Roman" panose="020B0604020202020204" pitchFamily="34" charset="0"/>
              </a:rPr>
              <a:t>payment_type</a:t>
            </a:r>
            <a:r>
              <a:rPr lang="en-US" dirty="0">
                <a:latin typeface="HelveticaNeueLT Pro 55 Roman" panose="020B0604020202020204" pitchFamily="34" charset="0"/>
              </a:rPr>
              <a:t> is a string, first we convert it to numerical values (integer) using </a:t>
            </a:r>
            <a:r>
              <a:rPr lang="en-US" b="1" dirty="0" err="1">
                <a:latin typeface="HelveticaNeueLT Pro 55 Roman" panose="020B0604020202020204" pitchFamily="34" charset="0"/>
              </a:rPr>
              <a:t>cat.codes</a:t>
            </a:r>
            <a:r>
              <a:rPr lang="en-US" b="1" dirty="0">
                <a:latin typeface="HelveticaNeueLT Pro 55 Roman" panose="020B0604020202020204" pitchFamily="34" charset="0"/>
              </a:rPr>
              <a:t> </a:t>
            </a:r>
            <a:r>
              <a:rPr lang="en-US" dirty="0">
                <a:latin typeface="HelveticaNeueLT Pro 55 Roman" panose="020B0604020202020204" pitchFamily="34" charset="0"/>
              </a:rPr>
              <a:t>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2A582-3F25-477E-B5A0-9E309B0EB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3" t="35825" r="38939" b="24040"/>
          <a:stretch/>
        </p:blipFill>
        <p:spPr>
          <a:xfrm>
            <a:off x="4869647" y="2503055"/>
            <a:ext cx="6622473" cy="2752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1660922-AEA4-4B36-9042-2D53BA9E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NeueLT Pro 65 Md" panose="020B0604020202020204" pitchFamily="34" charset="0"/>
              </a:rPr>
              <a:t>Cluster Analysis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8019B6-3586-476C-94BB-67E190B13CD7}"/>
              </a:ext>
            </a:extLst>
          </p:cNvPr>
          <p:cNvSpPr txBox="1">
            <a:spLocks/>
          </p:cNvSpPr>
          <p:nvPr/>
        </p:nvSpPr>
        <p:spPr>
          <a:xfrm>
            <a:off x="11574301" y="6412866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14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006F65E-79F9-4C3B-8682-377C6D745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DB451B-DB2A-4095-BE66-977624E85F28}"/>
              </a:ext>
            </a:extLst>
          </p:cNvPr>
          <p:cNvSpPr/>
          <p:nvPr/>
        </p:nvSpPr>
        <p:spPr>
          <a:xfrm>
            <a:off x="9226471" y="2753361"/>
            <a:ext cx="831929" cy="2032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6810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D5FF4B-CCB3-43EF-849C-D52BF9999424}"/>
              </a:ext>
            </a:extLst>
          </p:cNvPr>
          <p:cNvSpPr/>
          <p:nvPr/>
        </p:nvSpPr>
        <p:spPr>
          <a:xfrm>
            <a:off x="284480" y="1519678"/>
            <a:ext cx="8138160" cy="4393442"/>
          </a:xfrm>
          <a:prstGeom prst="roundRect">
            <a:avLst>
              <a:gd name="adj" fmla="val 2312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9FB33-E141-4B09-BC61-3B9DAA1CE3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8" t="32458" r="32425" b="9495"/>
          <a:stretch/>
        </p:blipFill>
        <p:spPr>
          <a:xfrm>
            <a:off x="445134" y="1745674"/>
            <a:ext cx="7777019" cy="3980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D1DEA6-22DD-4DC5-A5A3-7790F06EB753}"/>
              </a:ext>
            </a:extLst>
          </p:cNvPr>
          <p:cNvSpPr txBox="1"/>
          <p:nvPr/>
        </p:nvSpPr>
        <p:spPr>
          <a:xfrm>
            <a:off x="445134" y="5982574"/>
            <a:ext cx="771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NeueLT Pro 55 Roman" panose="020B0604020202020204" pitchFamily="34" charset="0"/>
              </a:rPr>
              <a:t>we need to scale the numeric value to match the range for each variables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EB441-2013-487C-AB15-454DB55CBB41}"/>
              </a:ext>
            </a:extLst>
          </p:cNvPr>
          <p:cNvSpPr txBox="1"/>
          <p:nvPr/>
        </p:nvSpPr>
        <p:spPr>
          <a:xfrm>
            <a:off x="8704429" y="3350594"/>
            <a:ext cx="2651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NeueLT Pro 55 Roman" panose="020B0604020202020204" pitchFamily="34" charset="0"/>
              </a:rPr>
              <a:t>for scaling, we use</a:t>
            </a:r>
          </a:p>
          <a:p>
            <a:pPr algn="ctr"/>
            <a:r>
              <a:rPr lang="en-US" b="1" dirty="0" err="1">
                <a:latin typeface="HelveticaNeueLT Pro 55 Roman" panose="020B0604020202020204" pitchFamily="34" charset="0"/>
              </a:rPr>
              <a:t>MinMaxScaler</a:t>
            </a:r>
            <a:r>
              <a:rPr lang="en-US" dirty="0">
                <a:latin typeface="HelveticaNeueLT Pro 55 Roman" panose="020B0604020202020204" pitchFamily="34" charset="0"/>
              </a:rPr>
              <a:t> function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338188-EE2A-4C9B-86D0-069C5311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NeueLT Pro 65 Md" panose="020B0604020202020204" pitchFamily="34" charset="0"/>
              </a:rPr>
              <a:t>Cluster Analysis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234F8E-29AD-4CD0-8190-B246AE00F49B}"/>
              </a:ext>
            </a:extLst>
          </p:cNvPr>
          <p:cNvSpPr txBox="1">
            <a:spLocks/>
          </p:cNvSpPr>
          <p:nvPr/>
        </p:nvSpPr>
        <p:spPr>
          <a:xfrm>
            <a:off x="11574301" y="6412866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15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945AAD5-4939-42EE-8551-BBC173A85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B68941-B8AB-4852-8862-F596A008C5C7}"/>
              </a:ext>
            </a:extLst>
          </p:cNvPr>
          <p:cNvSpPr/>
          <p:nvPr/>
        </p:nvSpPr>
        <p:spPr>
          <a:xfrm>
            <a:off x="838201" y="3100289"/>
            <a:ext cx="1742440" cy="17123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8717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FB7488-2DB9-405E-B23C-DC94B837A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4" t="30168" r="46364" b="10439"/>
          <a:stretch/>
        </p:blipFill>
        <p:spPr>
          <a:xfrm>
            <a:off x="462973" y="1733629"/>
            <a:ext cx="5698837" cy="4073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1DDCAA-FFC4-400F-98CA-2A6C21F0C022}"/>
              </a:ext>
            </a:extLst>
          </p:cNvPr>
          <p:cNvSpPr txBox="1"/>
          <p:nvPr/>
        </p:nvSpPr>
        <p:spPr>
          <a:xfrm>
            <a:off x="6592593" y="3447083"/>
            <a:ext cx="5046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NeueLT Pro 55 Roman" panose="020B0604020202020204" pitchFamily="34" charset="0"/>
              </a:rPr>
              <a:t>to determine the number of cluster, we can use</a:t>
            </a:r>
          </a:p>
          <a:p>
            <a:pPr algn="ctr"/>
            <a:r>
              <a:rPr lang="en-US" b="1" dirty="0">
                <a:latin typeface="HelveticaNeueLT Pro 55 Roman" panose="020B0604020202020204" pitchFamily="34" charset="0"/>
              </a:rPr>
              <a:t>elbow method </a:t>
            </a:r>
            <a:r>
              <a:rPr lang="en-US" dirty="0">
                <a:latin typeface="HelveticaNeueLT Pro 55 Roman" panose="020B0604020202020204" pitchFamily="34" charset="0"/>
              </a:rPr>
              <a:t>or </a:t>
            </a:r>
            <a:r>
              <a:rPr lang="en-US" b="1" dirty="0">
                <a:latin typeface="HelveticaNeueLT Pro 55 Roman" panose="020B0604020202020204" pitchFamily="34" charset="0"/>
              </a:rPr>
              <a:t>silhouette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8991C-3652-4431-BF7B-F6F07FC6AB1C}"/>
              </a:ext>
            </a:extLst>
          </p:cNvPr>
          <p:cNvSpPr txBox="1"/>
          <p:nvPr/>
        </p:nvSpPr>
        <p:spPr>
          <a:xfrm>
            <a:off x="2513555" y="5834112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NeueLT Pro 55 Roman" panose="020B0604020202020204" pitchFamily="34" charset="0"/>
              </a:rPr>
              <a:t>Elbow Method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E83CD6-95CD-42F1-A400-46EB7F25B338}"/>
              </a:ext>
            </a:extLst>
          </p:cNvPr>
          <p:cNvSpPr/>
          <p:nvPr/>
        </p:nvSpPr>
        <p:spPr>
          <a:xfrm>
            <a:off x="3435928" y="4767776"/>
            <a:ext cx="221672" cy="212436"/>
          </a:xfrm>
          <a:prstGeom prst="ellipse">
            <a:avLst/>
          </a:prstGeom>
          <a:noFill/>
          <a:ln w="38100">
            <a:solidFill>
              <a:srgbClr val="FE8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1DCB06-CD65-4229-BC78-AF8115FDC60A}"/>
              </a:ext>
            </a:extLst>
          </p:cNvPr>
          <p:cNvCxnSpPr>
            <a:cxnSpLocks/>
          </p:cNvCxnSpPr>
          <p:nvPr/>
        </p:nvCxnSpPr>
        <p:spPr>
          <a:xfrm flipH="1" flipV="1">
            <a:off x="3768436" y="4873994"/>
            <a:ext cx="3195781" cy="259745"/>
          </a:xfrm>
          <a:prstGeom prst="straightConnector1">
            <a:avLst/>
          </a:prstGeom>
          <a:ln w="28575">
            <a:solidFill>
              <a:srgbClr val="FE8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C8D73C-E084-4DB3-97DB-C63C7D4D9548}"/>
              </a:ext>
            </a:extLst>
          </p:cNvPr>
          <p:cNvSpPr txBox="1"/>
          <p:nvPr/>
        </p:nvSpPr>
        <p:spPr>
          <a:xfrm>
            <a:off x="7163055" y="4980212"/>
            <a:ext cx="4794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HelveticaNeueLT Pro 55 Roman" panose="020B0604020202020204" pitchFamily="34" charset="0"/>
              </a:rPr>
              <a:t>based on the graph, at k value = 4, the decrease of inertia</a:t>
            </a:r>
          </a:p>
          <a:p>
            <a:pPr algn="ctr"/>
            <a:r>
              <a:rPr lang="en-US" sz="1400" dirty="0">
                <a:latin typeface="HelveticaNeueLT Pro 55 Roman" panose="020B0604020202020204" pitchFamily="34" charset="0"/>
              </a:rPr>
              <a:t>seems to flatten out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F3D66B-3CFA-4224-B292-B631D2DF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NeueLT Pro 65 Md" panose="020B0604020202020204" pitchFamily="34" charset="0"/>
              </a:rPr>
              <a:t>Cluster Analysis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91DBC88-D387-457B-A4EB-7AEDAA85B214}"/>
              </a:ext>
            </a:extLst>
          </p:cNvPr>
          <p:cNvSpPr txBox="1">
            <a:spLocks/>
          </p:cNvSpPr>
          <p:nvPr/>
        </p:nvSpPr>
        <p:spPr>
          <a:xfrm>
            <a:off x="11574301" y="6412866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16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B46D5F1-897E-4A38-B443-3AB2204FA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2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88E5187-8DD9-45DD-81AF-EC0564351A0F}"/>
              </a:ext>
            </a:extLst>
          </p:cNvPr>
          <p:cNvSpPr/>
          <p:nvPr/>
        </p:nvSpPr>
        <p:spPr>
          <a:xfrm>
            <a:off x="547219" y="1862834"/>
            <a:ext cx="8596781" cy="3995801"/>
          </a:xfrm>
          <a:prstGeom prst="roundRect">
            <a:avLst>
              <a:gd name="adj" fmla="val 2800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1BA67-42F3-4668-AF4F-ACE7CA79A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61" t="37980" r="25757" b="8821"/>
          <a:stretch/>
        </p:blipFill>
        <p:spPr>
          <a:xfrm>
            <a:off x="687248" y="2050470"/>
            <a:ext cx="8270640" cy="36298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80A046-2B5E-4403-A2C6-E6780FC22ECE}"/>
              </a:ext>
            </a:extLst>
          </p:cNvPr>
          <p:cNvSpPr txBox="1"/>
          <p:nvPr/>
        </p:nvSpPr>
        <p:spPr>
          <a:xfrm>
            <a:off x="572721" y="1428668"/>
            <a:ext cx="1005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NeueLT Pro 55 Roman" panose="020B0604020202020204" pitchFamily="34" charset="0"/>
              </a:rPr>
              <a:t>based on the silhouette analysis, we choose the highest score at </a:t>
            </a:r>
            <a:r>
              <a:rPr lang="en-US" dirty="0" err="1">
                <a:latin typeface="HelveticaNeueLT Pro 55 Roman" panose="020B0604020202020204" pitchFamily="34" charset="0"/>
              </a:rPr>
              <a:t>n_cluster</a:t>
            </a:r>
            <a:r>
              <a:rPr lang="en-US" dirty="0">
                <a:latin typeface="HelveticaNeueLT Pro 55 Roman" panose="020B0604020202020204" pitchFamily="34" charset="0"/>
              </a:rPr>
              <a:t> = 4, the score is : 0.5</a:t>
            </a:r>
            <a:endParaRPr lang="en-US" b="1" dirty="0">
              <a:latin typeface="HelveticaNeueLT Pro 55 Roman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10313B-CA48-496D-AE87-074BA1843757}"/>
              </a:ext>
            </a:extLst>
          </p:cNvPr>
          <p:cNvSpPr txBox="1"/>
          <p:nvPr/>
        </p:nvSpPr>
        <p:spPr>
          <a:xfrm>
            <a:off x="1671218" y="6043365"/>
            <a:ext cx="9041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HelveticaNeueLT Pro 55 Roman" panose="020B0604020202020204" pitchFamily="34" charset="0"/>
              </a:rPr>
              <a:t>because both methods (elbow method &amp; silhouette analysis) recommends 4 clusters, we use it to the next step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A932D6-4D63-4EB6-9821-57BD475BC111}"/>
              </a:ext>
            </a:extLst>
          </p:cNvPr>
          <p:cNvSpPr txBox="1"/>
          <p:nvPr/>
        </p:nvSpPr>
        <p:spPr>
          <a:xfrm rot="20697194">
            <a:off x="1435775" y="5763392"/>
            <a:ext cx="343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FE8649"/>
                  </a:solidFill>
                </a:ln>
                <a:solidFill>
                  <a:srgbClr val="F1C232"/>
                </a:solidFill>
                <a:latin typeface="HelveticaNeueLT Pro 55 Roman" panose="020B0604020202020204" pitchFamily="34" charset="0"/>
              </a:rPr>
              <a:t>!</a:t>
            </a:r>
            <a:endParaRPr lang="en-US" sz="4800" b="1" dirty="0">
              <a:ln>
                <a:solidFill>
                  <a:srgbClr val="FE8649"/>
                </a:solidFill>
              </a:ln>
              <a:solidFill>
                <a:srgbClr val="F1C232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20CD9-E4A4-41D5-820D-BF093C23574F}"/>
              </a:ext>
            </a:extLst>
          </p:cNvPr>
          <p:cNvSpPr txBox="1"/>
          <p:nvPr/>
        </p:nvSpPr>
        <p:spPr>
          <a:xfrm>
            <a:off x="9427396" y="3790720"/>
            <a:ext cx="1295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NeueLT Pro 55 Roman" panose="020B0604020202020204" pitchFamily="34" charset="0"/>
              </a:rPr>
              <a:t>Silhouette</a:t>
            </a:r>
          </a:p>
          <a:p>
            <a:pPr algn="ctr"/>
            <a:r>
              <a:rPr lang="en-US" b="1" dirty="0">
                <a:latin typeface="HelveticaNeueLT Pro 55 Roman" panose="020B0604020202020204" pitchFamily="34" charset="0"/>
              </a:rPr>
              <a:t>Analysis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2090D8-B4AC-4E38-B794-81F860FDF5FA}"/>
              </a:ext>
            </a:extLst>
          </p:cNvPr>
          <p:cNvSpPr/>
          <p:nvPr/>
        </p:nvSpPr>
        <p:spPr>
          <a:xfrm>
            <a:off x="687248" y="2235200"/>
            <a:ext cx="4531297" cy="24014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A9ECE3A-F460-4F85-9F71-2650DF5C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NeueLT Pro 65 Md" panose="020B0604020202020204" pitchFamily="34" charset="0"/>
              </a:rPr>
              <a:t>Cluster Analysis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FA30-EC7F-4F28-867A-008DA037245C}"/>
              </a:ext>
            </a:extLst>
          </p:cNvPr>
          <p:cNvSpPr txBox="1">
            <a:spLocks/>
          </p:cNvSpPr>
          <p:nvPr/>
        </p:nvSpPr>
        <p:spPr>
          <a:xfrm>
            <a:off x="11574301" y="6412866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17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EFF73E8-0C63-4E40-B407-0B6A10770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43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E6049F-5C1B-483F-BFB9-5EEEFA69AC10}"/>
              </a:ext>
            </a:extLst>
          </p:cNvPr>
          <p:cNvSpPr/>
          <p:nvPr/>
        </p:nvSpPr>
        <p:spPr>
          <a:xfrm>
            <a:off x="587859" y="1681187"/>
            <a:ext cx="6930541" cy="2027213"/>
          </a:xfrm>
          <a:prstGeom prst="roundRect">
            <a:avLst>
              <a:gd name="adj" fmla="val 2800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7C473-B595-4A7D-B4F7-0E2AF54CE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6" t="39731" r="68788" b="48821"/>
          <a:stretch/>
        </p:blipFill>
        <p:spPr>
          <a:xfrm>
            <a:off x="766617" y="1828798"/>
            <a:ext cx="6582056" cy="169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1DC99B-329D-423C-8D69-8B3A8593EFC3}"/>
              </a:ext>
            </a:extLst>
          </p:cNvPr>
          <p:cNvSpPr txBox="1"/>
          <p:nvPr/>
        </p:nvSpPr>
        <p:spPr>
          <a:xfrm>
            <a:off x="5316051" y="4508376"/>
            <a:ext cx="5772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HelveticaNeueLT Pro 55 Roman" panose="020B0604020202020204" pitchFamily="34" charset="0"/>
              </a:rPr>
              <a:t>we input the </a:t>
            </a:r>
            <a:r>
              <a:rPr lang="en-US" sz="2400" b="1" dirty="0" err="1">
                <a:latin typeface="HelveticaNeueLT Pro 55 Roman" panose="020B0604020202020204" pitchFamily="34" charset="0"/>
              </a:rPr>
              <a:t>n_cluster</a:t>
            </a:r>
            <a:r>
              <a:rPr lang="en-US" sz="2400" b="1" dirty="0">
                <a:latin typeface="HelveticaNeueLT Pro 55 Roman" panose="020B0604020202020204" pitchFamily="34" charset="0"/>
              </a:rPr>
              <a:t> = 4 and insert it</a:t>
            </a:r>
          </a:p>
          <a:p>
            <a:pPr algn="ctr"/>
            <a:r>
              <a:rPr lang="en-US" sz="2400" b="1" dirty="0">
                <a:latin typeface="HelveticaNeueLT Pro 55 Roman" panose="020B0604020202020204" pitchFamily="34" charset="0"/>
              </a:rPr>
              <a:t>to existing </a:t>
            </a:r>
            <a:r>
              <a:rPr lang="en-US" sz="2400" b="1" dirty="0" err="1">
                <a:latin typeface="HelveticaNeueLT Pro 55 Roman" panose="020B0604020202020204" pitchFamily="34" charset="0"/>
              </a:rPr>
              <a:t>dataframe</a:t>
            </a:r>
            <a:r>
              <a:rPr lang="en-US" sz="2400" b="1" dirty="0">
                <a:latin typeface="HelveticaNeueLT Pro 55 Roman" panose="020B0604020202020204" pitchFamily="34" charset="0"/>
              </a:rPr>
              <a:t> (df)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6B93C-DAB7-4F2D-9AA7-314C9F81183F}"/>
              </a:ext>
            </a:extLst>
          </p:cNvPr>
          <p:cNvSpPr/>
          <p:nvPr/>
        </p:nvSpPr>
        <p:spPr>
          <a:xfrm>
            <a:off x="5317375" y="4346634"/>
            <a:ext cx="5754254" cy="1163782"/>
          </a:xfrm>
          <a:prstGeom prst="roundRect">
            <a:avLst/>
          </a:prstGeom>
          <a:noFill/>
          <a:ln w="28575">
            <a:solidFill>
              <a:srgbClr val="FF8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ECD167-533E-4A4F-90A3-C5A0E502E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NeueLT Pro 65 Md" panose="020B0604020202020204" pitchFamily="34" charset="0"/>
              </a:rPr>
              <a:t>Cluster Analysis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3A32B1-6798-4B8C-92F4-A0EA4DB9BA67}"/>
              </a:ext>
            </a:extLst>
          </p:cNvPr>
          <p:cNvSpPr txBox="1">
            <a:spLocks/>
          </p:cNvSpPr>
          <p:nvPr/>
        </p:nvSpPr>
        <p:spPr>
          <a:xfrm>
            <a:off x="11574301" y="6412866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18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732E840-0CE7-4442-8E89-F6D9786B9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469497-6677-46FC-B207-793791B1B1BB}"/>
              </a:ext>
            </a:extLst>
          </p:cNvPr>
          <p:cNvSpPr/>
          <p:nvPr/>
        </p:nvSpPr>
        <p:spPr>
          <a:xfrm>
            <a:off x="6368634" y="1929475"/>
            <a:ext cx="438566" cy="458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9B0B3222-8AD7-49D4-9D48-E131F2119ED7}"/>
              </a:ext>
            </a:extLst>
          </p:cNvPr>
          <p:cNvCxnSpPr>
            <a:cxnSpLocks/>
            <a:stCxn id="6" idx="0"/>
            <a:endCxn id="14" idx="3"/>
          </p:cNvCxnSpPr>
          <p:nvPr/>
        </p:nvCxnSpPr>
        <p:spPr>
          <a:xfrm rot="16200000" flipV="1">
            <a:off x="6406803" y="2558935"/>
            <a:ext cx="2188096" cy="1387302"/>
          </a:xfrm>
          <a:prstGeom prst="curvedConnector2">
            <a:avLst/>
          </a:prstGeom>
          <a:ln w="19050">
            <a:solidFill>
              <a:srgbClr val="FF85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1C53D-2C46-477F-A2E7-A892EA1F3F51}"/>
              </a:ext>
            </a:extLst>
          </p:cNvPr>
          <p:cNvSpPr/>
          <p:nvPr/>
        </p:nvSpPr>
        <p:spPr>
          <a:xfrm>
            <a:off x="838200" y="2926540"/>
            <a:ext cx="1976120" cy="458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FB866B71-CC67-48DD-92F6-9602F4A44C6C}"/>
              </a:ext>
            </a:extLst>
          </p:cNvPr>
          <p:cNvCxnSpPr>
            <a:cxnSpLocks/>
            <a:stCxn id="6" idx="1"/>
            <a:endCxn id="20" idx="2"/>
          </p:cNvCxnSpPr>
          <p:nvPr/>
        </p:nvCxnSpPr>
        <p:spPr>
          <a:xfrm rot="10800000">
            <a:off x="1826261" y="3384665"/>
            <a:ext cx="3491115" cy="1543860"/>
          </a:xfrm>
          <a:prstGeom prst="curvedConnector2">
            <a:avLst/>
          </a:prstGeom>
          <a:ln w="19050">
            <a:solidFill>
              <a:srgbClr val="FF85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85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DDE76BA-D212-43A4-90FC-05EA29D0CF7E}"/>
              </a:ext>
            </a:extLst>
          </p:cNvPr>
          <p:cNvSpPr txBox="1"/>
          <p:nvPr/>
        </p:nvSpPr>
        <p:spPr>
          <a:xfrm>
            <a:off x="8054322" y="3284338"/>
            <a:ext cx="3538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NeueLT Pro 55 Roman" panose="020B0604020202020204" pitchFamily="34" charset="0"/>
              </a:rPr>
              <a:t>finally, we can group the data by cluster and payment type and aggregate the data by using </a:t>
            </a:r>
            <a:r>
              <a:rPr lang="en-US" dirty="0" err="1">
                <a:latin typeface="HelveticaNeueLT Pro 55 Roman" panose="020B0604020202020204" pitchFamily="34" charset="0"/>
              </a:rPr>
              <a:t>payment_value</a:t>
            </a:r>
            <a:r>
              <a:rPr lang="en-US" dirty="0">
                <a:latin typeface="HelveticaNeueLT Pro 55 Roman" panose="020B0604020202020204" pitchFamily="34" charset="0"/>
              </a:rPr>
              <a:t> and payment installments</a:t>
            </a:r>
            <a:endParaRPr lang="en-US" b="1" dirty="0">
              <a:latin typeface="HelveticaNeueLT Pro 55 Roman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795DCA-AE97-4BC8-BE9B-BF946C319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" t="43771" r="42576" b="11650"/>
          <a:stretch/>
        </p:blipFill>
        <p:spPr>
          <a:xfrm>
            <a:off x="467938" y="2152333"/>
            <a:ext cx="6971954" cy="3444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525CC3-B7E0-47BF-9B2D-19A9CCB1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NeueLT Pro 65 Md" panose="020B0604020202020204" pitchFamily="34" charset="0"/>
              </a:rPr>
              <a:t>Cluster Analysis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9401A8-3BC5-42E9-9D83-767214E9ACF7}"/>
              </a:ext>
            </a:extLst>
          </p:cNvPr>
          <p:cNvSpPr txBox="1">
            <a:spLocks/>
          </p:cNvSpPr>
          <p:nvPr/>
        </p:nvSpPr>
        <p:spPr>
          <a:xfrm>
            <a:off x="11574301" y="6412866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19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719BD23-D2FE-425A-83A9-58ED228DC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8A63145-5AFA-4CA3-8DA2-A569A575E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BC3ED1C-D051-422C-BBBE-2F0BF2E652F0}"/>
              </a:ext>
            </a:extLst>
          </p:cNvPr>
          <p:cNvSpPr txBox="1">
            <a:spLocks/>
          </p:cNvSpPr>
          <p:nvPr/>
        </p:nvSpPr>
        <p:spPr>
          <a:xfrm>
            <a:off x="342900" y="260925"/>
            <a:ext cx="4960620" cy="821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HelveticaNeueLT Pro 65 Md" panose="020B0604020202020204" pitchFamily="34" charset="0"/>
              </a:rPr>
              <a:t>Background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B6B36-06BC-4560-B6EA-D4B463F94AD9}"/>
              </a:ext>
            </a:extLst>
          </p:cNvPr>
          <p:cNvSpPr txBox="1"/>
          <p:nvPr/>
        </p:nvSpPr>
        <p:spPr>
          <a:xfrm>
            <a:off x="8758836" y="1392103"/>
            <a:ext cx="1996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NeueLT Pro 67 MdCn" panose="020B0606030502030204" pitchFamily="34" charset="0"/>
              </a:rPr>
              <a:t>We use python to clean the data and make cluster analysis to segment the market.</a:t>
            </a:r>
            <a:endParaRPr lang="en-ID" dirty="0">
              <a:solidFill>
                <a:schemeClr val="bg1"/>
              </a:solidFill>
              <a:latin typeface="HelveticaNeueLT Pro 67 MdCn" panose="020B06060305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3EE608-5CC9-44EE-90C9-163DF9001BCD}"/>
              </a:ext>
            </a:extLst>
          </p:cNvPr>
          <p:cNvSpPr txBox="1"/>
          <p:nvPr/>
        </p:nvSpPr>
        <p:spPr>
          <a:xfrm>
            <a:off x="6096000" y="4348663"/>
            <a:ext cx="2393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NeueLT Pro 67 MdCn" panose="020B0606030502030204" pitchFamily="34" charset="0"/>
              </a:rPr>
              <a:t>This snake have a lot of library to choose, very powerful and easy to understand language.</a:t>
            </a:r>
            <a:endParaRPr lang="en-ID" dirty="0">
              <a:solidFill>
                <a:schemeClr val="bg1"/>
              </a:solidFill>
              <a:latin typeface="HelveticaNeueLT Pro 67 MdCn" panose="020B06060305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95ADDE-6F21-4D4B-BD68-5247DBAAE7E0}"/>
              </a:ext>
            </a:extLst>
          </p:cNvPr>
          <p:cNvSpPr txBox="1"/>
          <p:nvPr/>
        </p:nvSpPr>
        <p:spPr>
          <a:xfrm>
            <a:off x="438853" y="1427996"/>
            <a:ext cx="4732587" cy="211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dirty="0">
                <a:effectLst/>
                <a:latin typeface="HelveticaNeueLT Pro 55 Roman" panose="020B0604020202020204" pitchFamily="34" charset="0"/>
              </a:rPr>
              <a:t>The client (operator) is an e-commerce company based on Latin America. They want to increase their sales because they are not yet using targeted marketing to fully understand the market and their demand.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F5F475-47D6-49EA-A407-9213F3887140}"/>
              </a:ext>
            </a:extLst>
          </p:cNvPr>
          <p:cNvSpPr txBox="1"/>
          <p:nvPr/>
        </p:nvSpPr>
        <p:spPr>
          <a:xfrm>
            <a:off x="438853" y="3890428"/>
            <a:ext cx="4732587" cy="211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dirty="0">
                <a:effectLst/>
                <a:latin typeface="HelveticaNeueLT Pro 55 Roman" panose="020B0604020202020204" pitchFamily="34" charset="0"/>
              </a:rPr>
              <a:t>I am their client and </a:t>
            </a:r>
            <a:r>
              <a:rPr lang="en-US" dirty="0">
                <a:latin typeface="HelveticaNeueLT Pro 55 Roman" panose="020B0604020202020204" pitchFamily="34" charset="0"/>
              </a:rPr>
              <a:t>to target the right market, first we have to segment their market using cluster analysis. We choose </a:t>
            </a:r>
            <a:r>
              <a:rPr lang="en-US" dirty="0" err="1">
                <a:latin typeface="HelveticaNeueLT Pro 55 Roman" panose="020B0604020202020204" pitchFamily="34" charset="0"/>
              </a:rPr>
              <a:t>KMeans</a:t>
            </a:r>
            <a:r>
              <a:rPr lang="en-US" dirty="0">
                <a:latin typeface="HelveticaNeueLT Pro 55 Roman" panose="020B0604020202020204" pitchFamily="34" charset="0"/>
              </a:rPr>
              <a:t> from python library to do the cluster analysis.</a:t>
            </a:r>
            <a:endParaRPr lang="en-US" b="0" dirty="0">
              <a:effectLst/>
              <a:latin typeface="HelveticaNeueLT Pro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78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3EFF21-610D-4DC1-8295-A4D4F9A1E75E}"/>
              </a:ext>
            </a:extLst>
          </p:cNvPr>
          <p:cNvSpPr/>
          <p:nvPr/>
        </p:nvSpPr>
        <p:spPr>
          <a:xfrm>
            <a:off x="8107317" y="2621280"/>
            <a:ext cx="3638535" cy="3586480"/>
          </a:xfrm>
          <a:prstGeom prst="roundRect">
            <a:avLst>
              <a:gd name="adj" fmla="val 703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5285169-B921-4CB7-829F-A973E83139AD}"/>
              </a:ext>
            </a:extLst>
          </p:cNvPr>
          <p:cNvSpPr txBox="1">
            <a:spLocks/>
          </p:cNvSpPr>
          <p:nvPr/>
        </p:nvSpPr>
        <p:spPr>
          <a:xfrm>
            <a:off x="11453003" y="6354048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20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3603AE-9155-42D2-A3BE-5CCE0C65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NeueLT Pro 65 Md" panose="020B0604020202020204" pitchFamily="34" charset="0"/>
              </a:rPr>
              <a:t>Cluster Analysis - Insight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39CEC-1C3E-4DA0-A645-572DDC0B05A7}"/>
              </a:ext>
            </a:extLst>
          </p:cNvPr>
          <p:cNvSpPr txBox="1"/>
          <p:nvPr/>
        </p:nvSpPr>
        <p:spPr>
          <a:xfrm>
            <a:off x="285386" y="1296606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Summary</a:t>
            </a:r>
            <a:endParaRPr lang="en-ID" sz="2400" b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4CEED-9D12-4916-8263-6F7756B1B930}"/>
              </a:ext>
            </a:extLst>
          </p:cNvPr>
          <p:cNvSpPr txBox="1"/>
          <p:nvPr/>
        </p:nvSpPr>
        <p:spPr>
          <a:xfrm>
            <a:off x="336743" y="3132611"/>
            <a:ext cx="7518735" cy="325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0</a:t>
            </a:r>
            <a:r>
              <a:rPr lang="en-US" sz="1600" b="0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: prefer to pay with credit card with relatively normal amounts of payment value &gt;&gt; can be named: </a:t>
            </a:r>
            <a:r>
              <a:rPr lang="en-US" sz="1600" b="1" dirty="0">
                <a:solidFill>
                  <a:srgbClr val="FFC000"/>
                </a:solidFill>
                <a:effectLst/>
                <a:latin typeface="HelveticaNeueLT Pro 55 Roman" panose="020B0604020202020204" pitchFamily="34" charset="0"/>
              </a:rPr>
              <a:t>"middle class people who loves to pay with installments“</a:t>
            </a:r>
            <a:r>
              <a:rPr lang="en-US" sz="1600" b="0" dirty="0">
                <a:solidFill>
                  <a:srgbClr val="FFC000"/>
                </a:solidFill>
                <a:effectLst/>
                <a:latin typeface="HelveticaNeueLT Pro 55 Roman" panose="020B0604020202020204" pitchFamily="34" charset="0"/>
              </a:rPr>
              <a:t>;</a:t>
            </a:r>
          </a:p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1</a:t>
            </a:r>
            <a:r>
              <a:rPr lang="en-US" sz="1600" b="0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: prefer to pay with credit card (predominantly) with relatively huge amounts of payment value &gt;&gt; can be named: </a:t>
            </a:r>
            <a:r>
              <a:rPr lang="en-US" sz="1600" b="1" dirty="0">
                <a:solidFill>
                  <a:srgbClr val="FFC000"/>
                </a:solidFill>
                <a:effectLst/>
                <a:latin typeface="HelveticaNeueLT Pro 55 Roman" panose="020B0604020202020204" pitchFamily="34" charset="0"/>
              </a:rPr>
              <a:t>"high class people who loves to pay with installments“;</a:t>
            </a:r>
          </a:p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2</a:t>
            </a:r>
            <a:r>
              <a:rPr lang="en-US" sz="1600" b="0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: prefer to pay with </a:t>
            </a:r>
            <a:r>
              <a:rPr lang="en-US" sz="1600" b="0" dirty="0" err="1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boleto</a:t>
            </a:r>
            <a:r>
              <a:rPr lang="en-US" sz="1600" b="0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 (cash) with relatively normal amounts of payment &gt;&gt; can be named: </a:t>
            </a:r>
            <a:r>
              <a:rPr lang="en-US" sz="1600" b="1" dirty="0">
                <a:solidFill>
                  <a:srgbClr val="FFC000"/>
                </a:solidFill>
                <a:effectLst/>
                <a:latin typeface="HelveticaNeueLT Pro 55 Roman" panose="020B0604020202020204" pitchFamily="34" charset="0"/>
              </a:rPr>
              <a:t>"middle class people who loves to pay with </a:t>
            </a:r>
            <a:r>
              <a:rPr lang="en-US" sz="1600" b="1" dirty="0" err="1">
                <a:solidFill>
                  <a:srgbClr val="FFC000"/>
                </a:solidFill>
                <a:effectLst/>
                <a:latin typeface="HelveticaNeueLT Pro 55 Roman" panose="020B0604020202020204" pitchFamily="34" charset="0"/>
              </a:rPr>
              <a:t>boleto</a:t>
            </a:r>
            <a:r>
              <a:rPr lang="en-US" sz="1600" b="1" dirty="0">
                <a:solidFill>
                  <a:srgbClr val="FFC000"/>
                </a:solidFill>
                <a:effectLst/>
                <a:latin typeface="HelveticaNeueLT Pro 55 Roman" panose="020B0604020202020204" pitchFamily="34" charset="0"/>
              </a:rPr>
              <a:t>“;</a:t>
            </a:r>
          </a:p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3</a:t>
            </a:r>
            <a:r>
              <a:rPr lang="en-US" sz="1600" b="0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: prefer to pay with voucher &amp; debit card (cash) with relatively normal amounts of payment &gt;&gt; can be named: </a:t>
            </a:r>
            <a:r>
              <a:rPr lang="en-US" sz="1600" b="1" dirty="0">
                <a:solidFill>
                  <a:srgbClr val="FFC000"/>
                </a:solidFill>
                <a:effectLst/>
                <a:latin typeface="HelveticaNeueLT Pro 55 Roman" panose="020B0604020202020204" pitchFamily="34" charset="0"/>
              </a:rPr>
              <a:t>"middle class people who loves to pay with debit card &amp; voucher“.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EB175-FDC6-467F-A58F-0BB1876D038D}"/>
              </a:ext>
            </a:extLst>
          </p:cNvPr>
          <p:cNvSpPr txBox="1"/>
          <p:nvPr/>
        </p:nvSpPr>
        <p:spPr>
          <a:xfrm>
            <a:off x="381518" y="1836363"/>
            <a:ext cx="10316220" cy="454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the </a:t>
            </a:r>
            <a:r>
              <a:rPr lang="en-US" b="1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distribution</a:t>
            </a:r>
            <a:r>
              <a:rPr lang="en-US" b="0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 of data on each cluster </a:t>
            </a:r>
            <a:r>
              <a:rPr lang="en-US" b="1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quite good </a:t>
            </a:r>
            <a:r>
              <a:rPr lang="en-US" b="0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(no cluster with very small count)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9F605-5A9E-4A39-8604-7C89AD1F9E89}"/>
              </a:ext>
            </a:extLst>
          </p:cNvPr>
          <p:cNvSpPr txBox="1"/>
          <p:nvPr/>
        </p:nvSpPr>
        <p:spPr>
          <a:xfrm>
            <a:off x="285386" y="2424246"/>
            <a:ext cx="6094070" cy="575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Cluster characteristic: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9A9AD9E-6DB4-4C55-AAEF-4B95C0DE5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E7FB46-AFA8-4056-A2AA-F63481086B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64" y="4503519"/>
            <a:ext cx="1292374" cy="1292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1A7F84-EA8E-4070-949A-DF91AB321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183" y="2800176"/>
            <a:ext cx="1322820" cy="12943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01D77A-8175-44CA-9790-57913B1C48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41" y="2796924"/>
            <a:ext cx="1322821" cy="12923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F0652C-E0FB-4BC0-9B64-DDD28327B3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84" y="4475393"/>
            <a:ext cx="1262818" cy="12937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BCFB4B-28F3-406E-BC5E-973FF82219E9}"/>
              </a:ext>
            </a:extLst>
          </p:cNvPr>
          <p:cNvSpPr txBox="1"/>
          <p:nvPr/>
        </p:nvSpPr>
        <p:spPr>
          <a:xfrm>
            <a:off x="8566156" y="4089317"/>
            <a:ext cx="1032390" cy="31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0" dirty="0">
                <a:effectLst/>
                <a:latin typeface="HelveticaNeueLT Pro 55 Roman" panose="020B0604020202020204" pitchFamily="34" charset="0"/>
              </a:rPr>
              <a:t>Cluster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F84E89-5BEF-4D84-973B-8F199A82EC5E}"/>
              </a:ext>
            </a:extLst>
          </p:cNvPr>
          <p:cNvSpPr txBox="1"/>
          <p:nvPr/>
        </p:nvSpPr>
        <p:spPr>
          <a:xfrm>
            <a:off x="10262173" y="4089317"/>
            <a:ext cx="1032390" cy="31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0" dirty="0">
                <a:effectLst/>
                <a:latin typeface="HelveticaNeueLT Pro 55 Roman" panose="020B0604020202020204" pitchFamily="34" charset="0"/>
              </a:rPr>
              <a:t>Cluster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AF6C7B-DDB0-4D9E-AE55-270302A85CD6}"/>
              </a:ext>
            </a:extLst>
          </p:cNvPr>
          <p:cNvSpPr txBox="1"/>
          <p:nvPr/>
        </p:nvSpPr>
        <p:spPr>
          <a:xfrm>
            <a:off x="8566156" y="5769170"/>
            <a:ext cx="1032390" cy="31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0" dirty="0">
                <a:effectLst/>
                <a:latin typeface="HelveticaNeueLT Pro 55 Roman" panose="020B0604020202020204" pitchFamily="34" charset="0"/>
              </a:rPr>
              <a:t>Cluster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F88FAE-6B67-4CD8-8217-7E8801AFAD9E}"/>
              </a:ext>
            </a:extLst>
          </p:cNvPr>
          <p:cNvSpPr txBox="1"/>
          <p:nvPr/>
        </p:nvSpPr>
        <p:spPr>
          <a:xfrm>
            <a:off x="10262173" y="5769170"/>
            <a:ext cx="1032390" cy="31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0" dirty="0">
                <a:effectLst/>
                <a:latin typeface="HelveticaNeueLT Pro 55 Roman" panose="020B0604020202020204" pitchFamily="34" charset="0"/>
              </a:rPr>
              <a:t>Cluster 3</a:t>
            </a:r>
          </a:p>
        </p:txBody>
      </p:sp>
    </p:spTree>
    <p:extLst>
      <p:ext uri="{BB962C8B-B14F-4D97-AF65-F5344CB8AC3E}">
        <p14:creationId xmlns:p14="http://schemas.microsoft.com/office/powerpoint/2010/main" val="1058615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5285169-B921-4CB7-829F-A973E83139AD}"/>
              </a:ext>
            </a:extLst>
          </p:cNvPr>
          <p:cNvSpPr txBox="1">
            <a:spLocks/>
          </p:cNvSpPr>
          <p:nvPr/>
        </p:nvSpPr>
        <p:spPr>
          <a:xfrm>
            <a:off x="11453003" y="6354048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21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3603AE-9155-42D2-A3BE-5CCE0C65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NeueLT Pro 65 Md" panose="020B0604020202020204" pitchFamily="34" charset="0"/>
              </a:rPr>
              <a:t>Cluster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39CEC-1C3E-4DA0-A645-572DDC0B05A7}"/>
              </a:ext>
            </a:extLst>
          </p:cNvPr>
          <p:cNvSpPr txBox="1"/>
          <p:nvPr/>
        </p:nvSpPr>
        <p:spPr>
          <a:xfrm>
            <a:off x="446148" y="1296606"/>
            <a:ext cx="515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Conclusion and Recommendation</a:t>
            </a:r>
            <a:endParaRPr lang="en-ID" sz="2400" b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EB175-FDC6-467F-A58F-0BB1876D038D}"/>
              </a:ext>
            </a:extLst>
          </p:cNvPr>
          <p:cNvSpPr txBox="1"/>
          <p:nvPr/>
        </p:nvSpPr>
        <p:spPr>
          <a:xfrm>
            <a:off x="542280" y="1836363"/>
            <a:ext cx="10316220" cy="454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From the cluster analysis, we conclude there are 4 clusters/segmentation of customers.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9CF0F-4FAC-4909-A00A-5F2B49423E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" t="43771" r="46523" b="11650"/>
          <a:stretch/>
        </p:blipFill>
        <p:spPr>
          <a:xfrm>
            <a:off x="342900" y="2468240"/>
            <a:ext cx="6366520" cy="3444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9B717B-4D82-4AD3-82EC-6DD6E13F7D74}"/>
              </a:ext>
            </a:extLst>
          </p:cNvPr>
          <p:cNvSpPr txBox="1"/>
          <p:nvPr/>
        </p:nvSpPr>
        <p:spPr>
          <a:xfrm>
            <a:off x="6982823" y="2666712"/>
            <a:ext cx="486627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Operator must give more attention to cluster 0 and cluster 1, because there are higher number of customer who belong to cluster 0 and 1.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For cluster 0 who are middle class people, our client can increase marketing and promos to further increase sales.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For cluster 1, who are higher class</a:t>
            </a:r>
            <a:r>
              <a:rPr lang="en-US" sz="16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, our client can include many benefit from using the credit card so they can have higher retention rate.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  <a:effectLst/>
                <a:latin typeface="HelveticaNeueLT Pro 55 Roman" panose="020B0604020202020204" pitchFamily="34" charset="0"/>
              </a:rPr>
              <a:t>There are very few people who use debit card and voucher, the operator have to check whether there is a problem in the payments.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F3B78-AF87-408D-9AF4-74F216D07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65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6310A57-FC92-4FDD-82E5-063A3380F6B1}"/>
              </a:ext>
            </a:extLst>
          </p:cNvPr>
          <p:cNvSpPr txBox="1"/>
          <p:nvPr/>
        </p:nvSpPr>
        <p:spPr>
          <a:xfrm>
            <a:off x="6098500" y="2367171"/>
            <a:ext cx="41021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0" dirty="0">
                <a:solidFill>
                  <a:schemeClr val="bg1"/>
                </a:solidFill>
                <a:effectLst/>
                <a:latin typeface="HelveticaNeueLT Pro 93 BlkEx" panose="020B0A07040502030204" pitchFamily="34" charset="0"/>
              </a:rPr>
              <a:t>Thank You</a:t>
            </a:r>
            <a:endParaRPr lang="en-ID" sz="6600" dirty="0">
              <a:solidFill>
                <a:schemeClr val="bg1"/>
              </a:solidFill>
              <a:latin typeface="HelveticaNeueLT Pro 93 BlkEx" panose="020B0A07040502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C0D8F0-AEDA-445A-A366-5D59DD4A2DF5}"/>
              </a:ext>
            </a:extLst>
          </p:cNvPr>
          <p:cNvSpPr txBox="1"/>
          <p:nvPr/>
        </p:nvSpPr>
        <p:spPr>
          <a:xfrm>
            <a:off x="5102820" y="4446995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0" dirty="0" err="1">
                <a:solidFill>
                  <a:schemeClr val="bg1"/>
                </a:solidFill>
                <a:effectLst/>
                <a:latin typeface="HelveticaNeueLT Pro 65 Md" panose="020B0604020202020204" pitchFamily="34" charset="0"/>
              </a:rPr>
              <a:t>Terima</a:t>
            </a:r>
            <a:r>
              <a:rPr lang="en-US" sz="3600" i="0" dirty="0">
                <a:solidFill>
                  <a:schemeClr val="bg1"/>
                </a:solidFill>
                <a:effectLst/>
                <a:latin typeface="HelveticaNeueLT Pro 65 Md" panose="020B0604020202020204" pitchFamily="34" charset="0"/>
              </a:rPr>
              <a:t> Kasih</a:t>
            </a:r>
            <a:endParaRPr lang="en-ID" sz="3600" dirty="0">
              <a:solidFill>
                <a:schemeClr val="bg1"/>
              </a:solidFill>
              <a:latin typeface="HelveticaNeueLT Pro 65 Md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A041498-612E-4EFB-B4B6-0FB27541B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8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ED38-55E1-4D11-A2BD-B2E9E9BBC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590" y="1772817"/>
            <a:ext cx="2428460" cy="53539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ebas Neue" panose="00000500000000000000" pitchFamily="50" charset="0"/>
              </a:rPr>
              <a:t>DATA PREPARATION</a:t>
            </a:r>
            <a:endParaRPr lang="en-ID" sz="2800" b="1" dirty="0">
              <a:solidFill>
                <a:schemeClr val="bg2">
                  <a:lumMod val="25000"/>
                </a:schemeClr>
              </a:solidFill>
              <a:latin typeface="Bebas Neue" panose="00000500000000000000" pitchFamily="50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8A63145-5AFA-4CA3-8DA2-A569A575E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BC3ED1C-D051-422C-BBBE-2F0BF2E652F0}"/>
              </a:ext>
            </a:extLst>
          </p:cNvPr>
          <p:cNvSpPr txBox="1">
            <a:spLocks/>
          </p:cNvSpPr>
          <p:nvPr/>
        </p:nvSpPr>
        <p:spPr>
          <a:xfrm>
            <a:off x="342900" y="260925"/>
            <a:ext cx="11730912" cy="821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HelveticaNeueLT Pro 65 Md" panose="020B0604020202020204" pitchFamily="34" charset="0"/>
              </a:rPr>
              <a:t>Methodology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8F1C58-038D-4E56-B68C-CD65A07FE01F}"/>
              </a:ext>
            </a:extLst>
          </p:cNvPr>
          <p:cNvSpPr txBox="1"/>
          <p:nvPr/>
        </p:nvSpPr>
        <p:spPr>
          <a:xfrm>
            <a:off x="2191701" y="4308023"/>
            <a:ext cx="1996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NeueLT Pro 55 Roman" panose="020B0604020202020204" pitchFamily="34" charset="0"/>
              </a:rPr>
              <a:t>Data acquisition, python library preparation, data cleaning</a:t>
            </a:r>
            <a:endParaRPr lang="en-ID" sz="1600" dirty="0">
              <a:latin typeface="HelveticaNeueLT Pro 55 Roman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AD6F71-B3D4-4024-ADD5-A001AB7002E0}"/>
              </a:ext>
            </a:extLst>
          </p:cNvPr>
          <p:cNvSpPr txBox="1">
            <a:spLocks/>
          </p:cNvSpPr>
          <p:nvPr/>
        </p:nvSpPr>
        <p:spPr>
          <a:xfrm>
            <a:off x="7937242" y="1772817"/>
            <a:ext cx="2345093" cy="535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ebas Neue" panose="00000500000000000000" pitchFamily="50" charset="0"/>
              </a:rPr>
              <a:t>INSIGHT &amp; RECOMMENDATION</a:t>
            </a:r>
            <a:endParaRPr lang="en-ID" sz="2800" b="1" dirty="0">
              <a:solidFill>
                <a:schemeClr val="bg2">
                  <a:lumMod val="25000"/>
                </a:schemeClr>
              </a:solidFill>
              <a:latin typeface="Bebas Neue" panose="000005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B6B36-06BC-4560-B6EA-D4B463F94AD9}"/>
              </a:ext>
            </a:extLst>
          </p:cNvPr>
          <p:cNvSpPr txBox="1"/>
          <p:nvPr/>
        </p:nvSpPr>
        <p:spPr>
          <a:xfrm>
            <a:off x="8004063" y="4308023"/>
            <a:ext cx="1996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NeueLT Pro 55 Roman" panose="020B0604020202020204" pitchFamily="34" charset="0"/>
              </a:rPr>
              <a:t>Using cluster(s) from the cluster analysis, recommending strategy to operator</a:t>
            </a:r>
            <a:endParaRPr lang="en-ID" sz="1600" dirty="0">
              <a:latin typeface="HelveticaNeueLT Pro 55 Roman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D4E614-820C-4B87-A591-D511FD60F169}"/>
              </a:ext>
            </a:extLst>
          </p:cNvPr>
          <p:cNvSpPr txBox="1">
            <a:spLocks/>
          </p:cNvSpPr>
          <p:nvPr/>
        </p:nvSpPr>
        <p:spPr>
          <a:xfrm>
            <a:off x="4881770" y="5617029"/>
            <a:ext cx="2428460" cy="535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ebas Neue" panose="00000500000000000000" pitchFamily="50" charset="0"/>
              </a:rPr>
              <a:t>DATA ANALYSIS</a:t>
            </a:r>
            <a:endParaRPr lang="en-ID" sz="2800" b="1" dirty="0">
              <a:solidFill>
                <a:schemeClr val="bg2">
                  <a:lumMod val="25000"/>
                </a:schemeClr>
              </a:solidFill>
              <a:latin typeface="Bebas Neue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491066-BBDD-4982-9885-BD263FED032C}"/>
              </a:ext>
            </a:extLst>
          </p:cNvPr>
          <p:cNvSpPr txBox="1"/>
          <p:nvPr/>
        </p:nvSpPr>
        <p:spPr>
          <a:xfrm>
            <a:off x="5097881" y="2759141"/>
            <a:ext cx="1996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NeueLT Pro 55 Roman" panose="020B0604020202020204" pitchFamily="34" charset="0"/>
              </a:rPr>
              <a:t>Creating user segmentation using cluster analysis</a:t>
            </a:r>
            <a:endParaRPr lang="en-ID" sz="1600" dirty="0">
              <a:latin typeface="HelveticaNeueLT Pro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AFCFB52-F830-4D7D-A1EB-0F5D544553C2}"/>
              </a:ext>
            </a:extLst>
          </p:cNvPr>
          <p:cNvSpPr/>
          <p:nvPr/>
        </p:nvSpPr>
        <p:spPr>
          <a:xfrm>
            <a:off x="6096000" y="3269358"/>
            <a:ext cx="4988560" cy="3405762"/>
          </a:xfrm>
          <a:prstGeom prst="roundRect">
            <a:avLst>
              <a:gd name="adj" fmla="val 7631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3D8E75-1DA4-46FF-B074-B5A7C37C3641}"/>
              </a:ext>
            </a:extLst>
          </p:cNvPr>
          <p:cNvSpPr/>
          <p:nvPr/>
        </p:nvSpPr>
        <p:spPr>
          <a:xfrm>
            <a:off x="342899" y="1324402"/>
            <a:ext cx="5643915" cy="2104598"/>
          </a:xfrm>
          <a:prstGeom prst="roundRect">
            <a:avLst>
              <a:gd name="adj" fmla="val 7631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F810F-43A4-4A7F-ACED-936414F7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NeueLT Pro 65 Md" panose="020B0604020202020204" pitchFamily="34" charset="0"/>
              </a:rPr>
              <a:t>Preparation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5285169-B921-4CB7-829F-A973E83139AD}"/>
              </a:ext>
            </a:extLst>
          </p:cNvPr>
          <p:cNvSpPr txBox="1">
            <a:spLocks/>
          </p:cNvSpPr>
          <p:nvPr/>
        </p:nvSpPr>
        <p:spPr>
          <a:xfrm>
            <a:off x="11574301" y="6412866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4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D315F4-1C25-47B7-9BD4-6732A6ACF9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88" t="54141" r="46136" b="20808"/>
          <a:stretch/>
        </p:blipFill>
        <p:spPr>
          <a:xfrm>
            <a:off x="588672" y="1510080"/>
            <a:ext cx="5152371" cy="17052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866B49-B5BA-4B18-BE0C-5D3FADA72E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51" t="26159" r="44082" b="17300"/>
          <a:stretch/>
        </p:blipFill>
        <p:spPr>
          <a:xfrm>
            <a:off x="6336619" y="3487818"/>
            <a:ext cx="4540374" cy="2925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8559AE-1D28-454B-9C2E-F12DEB5CCD81}"/>
              </a:ext>
            </a:extLst>
          </p:cNvPr>
          <p:cNvSpPr txBox="1"/>
          <p:nvPr/>
        </p:nvSpPr>
        <p:spPr>
          <a:xfrm>
            <a:off x="6450957" y="1947976"/>
            <a:ext cx="515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NeueLT Pro 55 Roman" panose="020B0604020202020204" pitchFamily="34" charset="0"/>
              </a:rPr>
              <a:t>before we work on the data, first thing to do is import the library that we want to 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9702AC-C6FE-4A7A-9A22-DBA2156B0444}"/>
              </a:ext>
            </a:extLst>
          </p:cNvPr>
          <p:cNvSpPr txBox="1"/>
          <p:nvPr/>
        </p:nvSpPr>
        <p:spPr>
          <a:xfrm>
            <a:off x="1468347" y="4706858"/>
            <a:ext cx="515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NeueLT Pro 55 Roman" panose="020B0604020202020204" pitchFamily="34" charset="0"/>
              </a:rPr>
              <a:t>we also import </a:t>
            </a:r>
            <a:r>
              <a:rPr lang="en-US" dirty="0" err="1">
                <a:latin typeface="HelveticaNeueLT Pro 55 Roman" panose="020B0604020202020204" pitchFamily="34" charset="0"/>
              </a:rPr>
              <a:t>silhouette_analysis</a:t>
            </a:r>
            <a:r>
              <a:rPr lang="en-US" dirty="0">
                <a:latin typeface="HelveticaNeueLT Pro 55 Roman" panose="020B0604020202020204" pitchFamily="34" charset="0"/>
              </a:rPr>
              <a:t> code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691FC1F-186B-46FC-B277-E9B05F6D3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0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983E0F-507A-47F4-B981-C08C50555823}"/>
              </a:ext>
            </a:extLst>
          </p:cNvPr>
          <p:cNvSpPr/>
          <p:nvPr/>
        </p:nvSpPr>
        <p:spPr>
          <a:xfrm>
            <a:off x="568960" y="2968907"/>
            <a:ext cx="11348720" cy="2622803"/>
          </a:xfrm>
          <a:prstGeom prst="roundRect">
            <a:avLst>
              <a:gd name="adj" fmla="val 7631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F810F-43A4-4A7F-ACED-936414F7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NeueLT Pro 65 Md" panose="020B0604020202020204" pitchFamily="34" charset="0"/>
              </a:rPr>
              <a:t>Data Gathering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0DDD5-6B26-4D62-8C3A-6F6FCBCE935E}"/>
              </a:ext>
            </a:extLst>
          </p:cNvPr>
          <p:cNvSpPr txBox="1"/>
          <p:nvPr/>
        </p:nvSpPr>
        <p:spPr>
          <a:xfrm>
            <a:off x="905163" y="1418526"/>
            <a:ext cx="8416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NeueLT Pro 55 Roman" panose="020B0604020202020204" pitchFamily="34" charset="0"/>
              </a:rPr>
              <a:t>We uses the same datasets from the intermediate assignment which consist of :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HelveticaNeueLT Pro 55 Roman" panose="020B0604020202020204" pitchFamily="34" charset="0"/>
              </a:rPr>
              <a:t>orders_dataset</a:t>
            </a:r>
            <a:endParaRPr lang="en-US" dirty="0">
              <a:latin typeface="HelveticaNeueLT Pro 55 Roman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>
                <a:latin typeface="HelveticaNeueLT Pro 55 Roman" panose="020B0604020202020204" pitchFamily="34" charset="0"/>
              </a:rPr>
              <a:t>customers_dataset</a:t>
            </a:r>
            <a:endParaRPr lang="en-US" dirty="0">
              <a:latin typeface="HelveticaNeueLT Pro 55 Roman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>
                <a:latin typeface="HelveticaNeueLT Pro 55 Roman" panose="020B0604020202020204" pitchFamily="34" charset="0"/>
              </a:rPr>
              <a:t>order_payments_dataset</a:t>
            </a:r>
            <a:endParaRPr lang="en-ID" dirty="0">
              <a:latin typeface="HelveticaNeueLT Pro 55 Roman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FED70-5DD4-440A-8683-34F4CBF811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" t="47138" r="3485" b="19057"/>
          <a:stretch/>
        </p:blipFill>
        <p:spPr>
          <a:xfrm>
            <a:off x="748146" y="3121145"/>
            <a:ext cx="10954327" cy="2318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EEBCE8-5EC2-462D-A97E-C2992F45EB91}"/>
              </a:ext>
            </a:extLst>
          </p:cNvPr>
          <p:cNvSpPr txBox="1"/>
          <p:nvPr/>
        </p:nvSpPr>
        <p:spPr>
          <a:xfrm>
            <a:off x="4490432" y="5591711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NeueLT Pro 55 Roman" panose="020B0604020202020204" pitchFamily="34" charset="0"/>
              </a:rPr>
              <a:t>snippets from </a:t>
            </a:r>
            <a:r>
              <a:rPr lang="en-US" dirty="0" err="1">
                <a:latin typeface="HelveticaNeueLT Pro 55 Roman" panose="020B0604020202020204" pitchFamily="34" charset="0"/>
              </a:rPr>
              <a:t>orders_dataset</a:t>
            </a:r>
            <a:endParaRPr lang="en-ID" dirty="0">
              <a:latin typeface="HelveticaNeueLT Pro 55 Roman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31A5B1-3BB7-494A-A04C-4B915BAB9DAD}"/>
              </a:ext>
            </a:extLst>
          </p:cNvPr>
          <p:cNvSpPr txBox="1">
            <a:spLocks/>
          </p:cNvSpPr>
          <p:nvPr/>
        </p:nvSpPr>
        <p:spPr>
          <a:xfrm>
            <a:off x="11574301" y="6412866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5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4CC178-3CF0-48FC-A95B-53ECB918E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8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FA9675-D614-43E1-88FF-DE03D9ED43C3}"/>
              </a:ext>
            </a:extLst>
          </p:cNvPr>
          <p:cNvSpPr/>
          <p:nvPr/>
        </p:nvSpPr>
        <p:spPr>
          <a:xfrm>
            <a:off x="1333500" y="3909154"/>
            <a:ext cx="9543492" cy="2134380"/>
          </a:xfrm>
          <a:prstGeom prst="roundRect">
            <a:avLst>
              <a:gd name="adj" fmla="val 7631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23308C-AE90-4B7C-A6BB-3ADA38365D14}"/>
              </a:ext>
            </a:extLst>
          </p:cNvPr>
          <p:cNvSpPr/>
          <p:nvPr/>
        </p:nvSpPr>
        <p:spPr>
          <a:xfrm>
            <a:off x="2214880" y="1240708"/>
            <a:ext cx="7744460" cy="2089232"/>
          </a:xfrm>
          <a:prstGeom prst="roundRect">
            <a:avLst>
              <a:gd name="adj" fmla="val 7631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EEBCE8-5EC2-462D-A97E-C2992F45EB91}"/>
              </a:ext>
            </a:extLst>
          </p:cNvPr>
          <p:cNvSpPr txBox="1"/>
          <p:nvPr/>
        </p:nvSpPr>
        <p:spPr>
          <a:xfrm>
            <a:off x="3984684" y="3379470"/>
            <a:ext cx="422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NeueLT Pro 55 Roman" panose="020B0604020202020204" pitchFamily="34" charset="0"/>
              </a:rPr>
              <a:t>snippets from </a:t>
            </a:r>
            <a:r>
              <a:rPr lang="en-US" dirty="0" err="1">
                <a:latin typeface="HelveticaNeueLT Pro 55 Roman" panose="020B0604020202020204" pitchFamily="34" charset="0"/>
              </a:rPr>
              <a:t>order_payments_dataset</a:t>
            </a:r>
            <a:endParaRPr lang="en-ID" dirty="0">
              <a:latin typeface="HelveticaNeueLT Pro 55 Roman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7D4A2-8195-4A0E-968A-8AB8F5472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9" t="44579" r="32651" b="29966"/>
          <a:stretch/>
        </p:blipFill>
        <p:spPr>
          <a:xfrm>
            <a:off x="2406072" y="1418526"/>
            <a:ext cx="7379855" cy="1745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7DDBC-E5FA-4498-A552-A0FC6EAF29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19" t="50000" r="17727" b="24545"/>
          <a:stretch/>
        </p:blipFill>
        <p:spPr>
          <a:xfrm>
            <a:off x="1496290" y="4113195"/>
            <a:ext cx="9199419" cy="1745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6B5ED4-5A67-43E0-9372-F9132DD86929}"/>
              </a:ext>
            </a:extLst>
          </p:cNvPr>
          <p:cNvSpPr txBox="1"/>
          <p:nvPr/>
        </p:nvSpPr>
        <p:spPr>
          <a:xfrm>
            <a:off x="4278840" y="6089817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NeueLT Pro 55 Roman" panose="020B0604020202020204" pitchFamily="34" charset="0"/>
              </a:rPr>
              <a:t>snippets from </a:t>
            </a:r>
            <a:r>
              <a:rPr lang="en-US" dirty="0" err="1">
                <a:latin typeface="HelveticaNeueLT Pro 55 Roman" panose="020B0604020202020204" pitchFamily="34" charset="0"/>
              </a:rPr>
              <a:t>customers_dataset</a:t>
            </a:r>
            <a:endParaRPr lang="en-ID" dirty="0">
              <a:latin typeface="HelveticaNeueLT Pro 55 Roman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196379-CF5C-4D85-A7D9-7EA1FE27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NeueLT Pro 65 Md" panose="020B0604020202020204" pitchFamily="34" charset="0"/>
              </a:rPr>
              <a:t>Data Gathering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7FC9B4-C25F-468B-9AA1-E1723D65A64B}"/>
              </a:ext>
            </a:extLst>
          </p:cNvPr>
          <p:cNvSpPr txBox="1">
            <a:spLocks/>
          </p:cNvSpPr>
          <p:nvPr/>
        </p:nvSpPr>
        <p:spPr>
          <a:xfrm>
            <a:off x="11574301" y="6412866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6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230EEDE-63A9-49A4-AB4C-8E58DFB13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3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C005269-6B59-4F29-92B7-7DC1C4D4C22E}"/>
              </a:ext>
            </a:extLst>
          </p:cNvPr>
          <p:cNvSpPr/>
          <p:nvPr/>
        </p:nvSpPr>
        <p:spPr>
          <a:xfrm>
            <a:off x="1440873" y="3060417"/>
            <a:ext cx="9436120" cy="2723164"/>
          </a:xfrm>
          <a:prstGeom prst="roundRect">
            <a:avLst>
              <a:gd name="adj" fmla="val 7631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6D67F1-29B8-47B4-8DAE-0CC33B99153A}"/>
              </a:ext>
            </a:extLst>
          </p:cNvPr>
          <p:cNvSpPr/>
          <p:nvPr/>
        </p:nvSpPr>
        <p:spPr>
          <a:xfrm>
            <a:off x="899639" y="1294465"/>
            <a:ext cx="3291840" cy="1590975"/>
          </a:xfrm>
          <a:prstGeom prst="roundRect">
            <a:avLst>
              <a:gd name="adj" fmla="val 7631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F810F-43A4-4A7F-ACED-936414F7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49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NeueLT Pro 65 Md" panose="020B0604020202020204" pitchFamily="34" charset="0"/>
              </a:rPr>
              <a:t>Removing Irrelevant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455F6-773E-405A-9F80-21CC9AB8D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6" t="41617" r="17651" b="22694"/>
          <a:stretch/>
        </p:blipFill>
        <p:spPr>
          <a:xfrm>
            <a:off x="1570182" y="3205020"/>
            <a:ext cx="9180945" cy="2447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1546D7-0CEC-4E0A-B559-90ECACBC65DE}"/>
              </a:ext>
            </a:extLst>
          </p:cNvPr>
          <p:cNvSpPr txBox="1"/>
          <p:nvPr/>
        </p:nvSpPr>
        <p:spPr>
          <a:xfrm>
            <a:off x="1006839" y="5859876"/>
            <a:ext cx="1030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NeueLT Pro 55 Roman" panose="020B0604020202020204" pitchFamily="34" charset="0"/>
              </a:rPr>
              <a:t>we remove the column that we won’t use, such as </a:t>
            </a:r>
            <a:r>
              <a:rPr lang="en-US" dirty="0" err="1">
                <a:latin typeface="HelveticaNeueLT Pro 55 Roman" panose="020B0604020202020204" pitchFamily="34" charset="0"/>
              </a:rPr>
              <a:t>order_purchase_timestamp</a:t>
            </a:r>
            <a:r>
              <a:rPr lang="en-US" dirty="0">
                <a:latin typeface="HelveticaNeueLT Pro 55 Roman" panose="020B0604020202020204" pitchFamily="34" charset="0"/>
              </a:rPr>
              <a:t> from </a:t>
            </a:r>
            <a:r>
              <a:rPr lang="en-US" dirty="0" err="1">
                <a:latin typeface="HelveticaNeueLT Pro 55 Roman" panose="020B0604020202020204" pitchFamily="34" charset="0"/>
              </a:rPr>
              <a:t>orders_dataset</a:t>
            </a:r>
            <a:endParaRPr lang="en-ID" dirty="0">
              <a:latin typeface="HelveticaNeueLT Pro 55 Roman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AD091-0633-4181-B95C-54B16877658A}"/>
              </a:ext>
            </a:extLst>
          </p:cNvPr>
          <p:cNvSpPr txBox="1"/>
          <p:nvPr/>
        </p:nvSpPr>
        <p:spPr>
          <a:xfrm>
            <a:off x="1006839" y="6176204"/>
            <a:ext cx="1965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NeueLT Pro 55 Roman" panose="020B0604020202020204" pitchFamily="34" charset="0"/>
              </a:rPr>
              <a:t>*table shown are example</a:t>
            </a:r>
            <a:endParaRPr lang="en-ID" sz="1200" dirty="0">
              <a:latin typeface="HelveticaNeueLT Pro 55 Roman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E7B16B-ADEE-4335-9C96-321416634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43" t="41077" r="80000" b="48283"/>
          <a:stretch/>
        </p:blipFill>
        <p:spPr>
          <a:xfrm>
            <a:off x="1077373" y="1418526"/>
            <a:ext cx="2936373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CD0BB9-7D31-4969-8C32-9519E82EF771}"/>
              </a:ext>
            </a:extLst>
          </p:cNvPr>
          <p:cNvSpPr txBox="1"/>
          <p:nvPr/>
        </p:nvSpPr>
        <p:spPr>
          <a:xfrm>
            <a:off x="4396073" y="1758142"/>
            <a:ext cx="5671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NeueLT Pro 55 Roman" panose="020B0604020202020204" pitchFamily="34" charset="0"/>
              </a:rPr>
              <a:t>first, we make a copy so the original dataset remains,</a:t>
            </a:r>
          </a:p>
          <a:p>
            <a:r>
              <a:rPr lang="en-US" dirty="0">
                <a:latin typeface="HelveticaNeueLT Pro 55 Roman" panose="020B0604020202020204" pitchFamily="34" charset="0"/>
              </a:rPr>
              <a:t>and we can check/refer back to the original</a:t>
            </a:r>
            <a:endParaRPr lang="en-ID" dirty="0">
              <a:latin typeface="HelveticaNeueLT Pro 55 Roman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6FDE0CA-A5CB-491F-8B6A-EE8EA3E080FD}"/>
              </a:ext>
            </a:extLst>
          </p:cNvPr>
          <p:cNvSpPr txBox="1">
            <a:spLocks/>
          </p:cNvSpPr>
          <p:nvPr/>
        </p:nvSpPr>
        <p:spPr>
          <a:xfrm>
            <a:off x="11574301" y="6412866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7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F126F4-C327-444D-8CCC-C6F40991DE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5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832910B-7182-4C8E-A1A2-EF04FA528164}"/>
              </a:ext>
            </a:extLst>
          </p:cNvPr>
          <p:cNvSpPr/>
          <p:nvPr/>
        </p:nvSpPr>
        <p:spPr>
          <a:xfrm>
            <a:off x="538480" y="4839316"/>
            <a:ext cx="3291840" cy="1327804"/>
          </a:xfrm>
          <a:prstGeom prst="roundRect">
            <a:avLst>
              <a:gd name="adj" fmla="val 7631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47CFD1-B81E-4549-82AC-76D6F1A4F318}"/>
              </a:ext>
            </a:extLst>
          </p:cNvPr>
          <p:cNvSpPr/>
          <p:nvPr/>
        </p:nvSpPr>
        <p:spPr>
          <a:xfrm>
            <a:off x="538480" y="3085138"/>
            <a:ext cx="3291840" cy="1686560"/>
          </a:xfrm>
          <a:prstGeom prst="roundRect">
            <a:avLst>
              <a:gd name="adj" fmla="val 7631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6F88D4-81A9-4933-A018-D317398FE75D}"/>
              </a:ext>
            </a:extLst>
          </p:cNvPr>
          <p:cNvSpPr/>
          <p:nvPr/>
        </p:nvSpPr>
        <p:spPr>
          <a:xfrm>
            <a:off x="538480" y="1330960"/>
            <a:ext cx="3291840" cy="1686560"/>
          </a:xfrm>
          <a:prstGeom prst="roundRect">
            <a:avLst>
              <a:gd name="adj" fmla="val 7631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F810F-43A4-4A7F-ACED-936414F7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3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NeueLT Pro 65 Md" panose="020B0604020202020204" pitchFamily="34" charset="0"/>
              </a:rPr>
              <a:t>Handling Missing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7548A-5E07-407C-82A4-762624178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2" t="30671" r="69848" b="50000"/>
          <a:stretch/>
        </p:blipFill>
        <p:spPr>
          <a:xfrm>
            <a:off x="692727" y="1484600"/>
            <a:ext cx="2983346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1A6973-8970-49BC-A566-E0C2770E4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2" t="56431" r="69848" b="24579"/>
          <a:stretch/>
        </p:blipFill>
        <p:spPr>
          <a:xfrm>
            <a:off x="692727" y="3249635"/>
            <a:ext cx="2983346" cy="1302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68757-80D9-449E-8AAC-171A10172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2" t="76009" r="69848" b="10254"/>
          <a:stretch/>
        </p:blipFill>
        <p:spPr>
          <a:xfrm>
            <a:off x="692727" y="4991434"/>
            <a:ext cx="2983346" cy="9421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0EA7E1-DC12-4503-BDD9-09AC5B854F80}"/>
              </a:ext>
            </a:extLst>
          </p:cNvPr>
          <p:cNvSpPr txBox="1"/>
          <p:nvPr/>
        </p:nvSpPr>
        <p:spPr>
          <a:xfrm>
            <a:off x="4119493" y="1547216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NeueLT Pro 55 Roman" panose="020B0604020202020204" pitchFamily="34" charset="0"/>
              </a:rPr>
              <a:t>there are some missing data in column </a:t>
            </a:r>
            <a:r>
              <a:rPr lang="en-US" dirty="0" err="1">
                <a:latin typeface="HelveticaNeueLT Pro 55 Roman" panose="020B0604020202020204" pitchFamily="34" charset="0"/>
              </a:rPr>
              <a:t>order_approved_at</a:t>
            </a:r>
            <a:r>
              <a:rPr lang="en-US" dirty="0">
                <a:latin typeface="HelveticaNeueLT Pro 55 Roman" panose="020B0604020202020204" pitchFamily="34" charset="0"/>
              </a:rPr>
              <a:t> and</a:t>
            </a:r>
          </a:p>
          <a:p>
            <a:r>
              <a:rPr lang="en-US" dirty="0" err="1">
                <a:latin typeface="HelveticaNeueLT Pro 55 Roman" panose="020B0604020202020204" pitchFamily="34" charset="0"/>
              </a:rPr>
              <a:t>order_delivered_customer_date</a:t>
            </a:r>
            <a:r>
              <a:rPr lang="en-US" dirty="0">
                <a:latin typeface="HelveticaNeueLT Pro 55 Roman" panose="020B0604020202020204" pitchFamily="34" charset="0"/>
              </a:rPr>
              <a:t>, but since we don’t use those data</a:t>
            </a:r>
            <a:r>
              <a:rPr lang="en-ID" dirty="0">
                <a:latin typeface="HelveticaNeueLT Pro 55 Roman" panose="020B0604020202020204" pitchFamily="34" charset="0"/>
              </a:rPr>
              <a:t>,</a:t>
            </a:r>
          </a:p>
          <a:p>
            <a:r>
              <a:rPr lang="en-US" dirty="0">
                <a:latin typeface="HelveticaNeueLT Pro 55 Roman" panose="020B0604020202020204" pitchFamily="34" charset="0"/>
              </a:rPr>
              <a:t>we won’t drop the null values, and if dropped then we will lose some</a:t>
            </a:r>
          </a:p>
          <a:p>
            <a:r>
              <a:rPr lang="en-US" dirty="0">
                <a:latin typeface="HelveticaNeueLT Pro 55 Roman" panose="020B0604020202020204" pitchFamily="34" charset="0"/>
              </a:rPr>
              <a:t>important data from other columns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BCE02-0715-4A3B-A929-23F484E4B19B}"/>
              </a:ext>
            </a:extLst>
          </p:cNvPr>
          <p:cNvSpPr txBox="1"/>
          <p:nvPr/>
        </p:nvSpPr>
        <p:spPr>
          <a:xfrm>
            <a:off x="4119493" y="3716132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NeueLT Pro 55 Roman" panose="020B0604020202020204" pitchFamily="34" charset="0"/>
              </a:rPr>
              <a:t>there are no missing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AE0F95-82B1-4E80-B10D-83212750DCFA}"/>
              </a:ext>
            </a:extLst>
          </p:cNvPr>
          <p:cNvSpPr txBox="1"/>
          <p:nvPr/>
        </p:nvSpPr>
        <p:spPr>
          <a:xfrm>
            <a:off x="4119493" y="5277822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NeueLT Pro 55 Roman" panose="020B0604020202020204" pitchFamily="34" charset="0"/>
              </a:rPr>
              <a:t>there are no missing data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E9F392-3ADA-4CC7-A56C-DD76E8BA1DB0}"/>
              </a:ext>
            </a:extLst>
          </p:cNvPr>
          <p:cNvSpPr txBox="1">
            <a:spLocks/>
          </p:cNvSpPr>
          <p:nvPr/>
        </p:nvSpPr>
        <p:spPr>
          <a:xfrm>
            <a:off x="11574301" y="6412866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8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9111F75-AB8B-406F-9731-3A817FC6D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9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ACC26B1-7957-4D94-9BBA-ECCD24381B2A}"/>
              </a:ext>
            </a:extLst>
          </p:cNvPr>
          <p:cNvSpPr/>
          <p:nvPr/>
        </p:nvSpPr>
        <p:spPr>
          <a:xfrm>
            <a:off x="7680960" y="3637521"/>
            <a:ext cx="3027679" cy="477279"/>
          </a:xfrm>
          <a:prstGeom prst="roundRect">
            <a:avLst>
              <a:gd name="adj" fmla="val 7631"/>
            </a:avLst>
          </a:prstGeom>
          <a:solidFill>
            <a:srgbClr val="1C6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D9E0853-7A96-4699-B20A-065DBF446CFB}"/>
              </a:ext>
            </a:extLst>
          </p:cNvPr>
          <p:cNvSpPr/>
          <p:nvPr/>
        </p:nvSpPr>
        <p:spPr>
          <a:xfrm>
            <a:off x="1239520" y="1651180"/>
            <a:ext cx="6197600" cy="4292420"/>
          </a:xfrm>
          <a:prstGeom prst="roundRect">
            <a:avLst>
              <a:gd name="adj" fmla="val 7631"/>
            </a:avLst>
          </a:prstGeom>
          <a:solidFill>
            <a:srgbClr val="1C60B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E1EC85-00F8-4598-9F4C-F016ACFC65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61" t="31784" r="54772" b="20943"/>
          <a:stretch/>
        </p:blipFill>
        <p:spPr>
          <a:xfrm>
            <a:off x="1483360" y="1856653"/>
            <a:ext cx="5740912" cy="3897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4E7579-CD6A-498D-88F5-35CADA4BCAEA}"/>
              </a:ext>
            </a:extLst>
          </p:cNvPr>
          <p:cNvSpPr txBox="1"/>
          <p:nvPr/>
        </p:nvSpPr>
        <p:spPr>
          <a:xfrm>
            <a:off x="7830928" y="3637521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duplicates are removed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8C4B24-1C97-4DC2-8CBF-3AF5EE16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NeueLT Pro 65 Md" panose="020B0604020202020204" pitchFamily="34" charset="0"/>
              </a:rPr>
              <a:t>Removing Duplicates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A8DEA9-E4D8-45CE-B7E6-106781448C3A}"/>
              </a:ext>
            </a:extLst>
          </p:cNvPr>
          <p:cNvSpPr/>
          <p:nvPr/>
        </p:nvSpPr>
        <p:spPr>
          <a:xfrm>
            <a:off x="1483360" y="4521200"/>
            <a:ext cx="4612640" cy="123305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380E56-BC4A-4906-97AB-CC42D8943260}"/>
              </a:ext>
            </a:extLst>
          </p:cNvPr>
          <p:cNvCxnSpPr>
            <a:cxnSpLocks/>
          </p:cNvCxnSpPr>
          <p:nvPr/>
        </p:nvCxnSpPr>
        <p:spPr>
          <a:xfrm flipV="1">
            <a:off x="6096000" y="3805453"/>
            <a:ext cx="1473200" cy="71574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E05A66-8A53-4086-8E2E-49A311F76D6D}"/>
              </a:ext>
            </a:extLst>
          </p:cNvPr>
          <p:cNvCxnSpPr>
            <a:cxnSpLocks/>
          </p:cNvCxnSpPr>
          <p:nvPr/>
        </p:nvCxnSpPr>
        <p:spPr>
          <a:xfrm flipV="1">
            <a:off x="6096000" y="3944263"/>
            <a:ext cx="1473200" cy="173081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B82EC1D-8CFF-4EA1-BA4B-76CE3C4310D6}"/>
              </a:ext>
            </a:extLst>
          </p:cNvPr>
          <p:cNvSpPr txBox="1">
            <a:spLocks/>
          </p:cNvSpPr>
          <p:nvPr/>
        </p:nvSpPr>
        <p:spPr>
          <a:xfrm>
            <a:off x="11574301" y="6412866"/>
            <a:ext cx="504954" cy="4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BE1E13EF-3A54-411C-BE9E-2AB88C825F40}" type="slidenum">
              <a:rPr lang="en-US" sz="1800" smtClean="0">
                <a:solidFill>
                  <a:schemeClr val="bg1"/>
                </a:solidFill>
                <a:latin typeface="HelveticaNeueLT Pro 55 Roman" panose="020B0604020202020204" pitchFamily="34" charset="0"/>
              </a:rPr>
              <a:t>9</a:t>
            </a:fld>
            <a:endParaRPr lang="en-ID" sz="1800" i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8D36B02-2821-4D2B-9DEC-3473AB124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6993" y="260925"/>
            <a:ext cx="872035" cy="9259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C6BC618-11DF-47BD-BE63-A2B0E4C44AAC}"/>
              </a:ext>
            </a:extLst>
          </p:cNvPr>
          <p:cNvSpPr txBox="1"/>
          <p:nvPr/>
        </p:nvSpPr>
        <p:spPr>
          <a:xfrm rot="20697194">
            <a:off x="7619532" y="3397650"/>
            <a:ext cx="343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FE8649"/>
                  </a:solidFill>
                </a:ln>
                <a:solidFill>
                  <a:srgbClr val="F1C232"/>
                </a:solidFill>
                <a:latin typeface="HelveticaNeueLT Pro 55 Roman" panose="020B0604020202020204" pitchFamily="34" charset="0"/>
              </a:rPr>
              <a:t>!</a:t>
            </a:r>
            <a:endParaRPr lang="en-US" sz="4800" b="1" dirty="0">
              <a:ln>
                <a:solidFill>
                  <a:srgbClr val="FE8649"/>
                </a:solidFill>
              </a:ln>
              <a:solidFill>
                <a:srgbClr val="F1C232"/>
              </a:solidFill>
              <a:latin typeface="HelveticaNeueLT Pro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64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5348</TotalTime>
  <Words>931</Words>
  <Application>Microsoft Office PowerPoint</Application>
  <PresentationFormat>Widescreen</PresentationFormat>
  <Paragraphs>115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Bebas Neue</vt:lpstr>
      <vt:lpstr>Bebas Neue Light</vt:lpstr>
      <vt:lpstr>Calibri</vt:lpstr>
      <vt:lpstr>Calibri Light</vt:lpstr>
      <vt:lpstr>HelveticaNeueLT Pro 55 Roman</vt:lpstr>
      <vt:lpstr>HelveticaNeueLT Pro 65 Md</vt:lpstr>
      <vt:lpstr>HelveticaNeueLT Pro 67 MdCn</vt:lpstr>
      <vt:lpstr>HelveticaNeueLT Pro 93 BlkEx</vt:lpstr>
      <vt:lpstr>Office Theme</vt:lpstr>
      <vt:lpstr>USER SEGMENTATION USING CLUSTER ANALYSIS</vt:lpstr>
      <vt:lpstr>PowerPoint Presentation</vt:lpstr>
      <vt:lpstr>DATA PREPARATION</vt:lpstr>
      <vt:lpstr>Preparation</vt:lpstr>
      <vt:lpstr>Data Gathering</vt:lpstr>
      <vt:lpstr>Data Gathering</vt:lpstr>
      <vt:lpstr>Removing Irrelevant Values</vt:lpstr>
      <vt:lpstr>Handling Missing Data</vt:lpstr>
      <vt:lpstr>Removing Duplicates</vt:lpstr>
      <vt:lpstr>Removing Outliers</vt:lpstr>
      <vt:lpstr>Combine Datasets</vt:lpstr>
      <vt:lpstr>Cluster Analysis</vt:lpstr>
      <vt:lpstr>Cluster Analysis</vt:lpstr>
      <vt:lpstr>Cluster Analysis</vt:lpstr>
      <vt:lpstr>Cluster Analysis</vt:lpstr>
      <vt:lpstr>Cluster Analysis</vt:lpstr>
      <vt:lpstr>Cluster Analysis</vt:lpstr>
      <vt:lpstr>Cluster Analysis</vt:lpstr>
      <vt:lpstr>Cluster Analysis</vt:lpstr>
      <vt:lpstr>Cluster Analysis - Insight</vt:lpstr>
      <vt:lpstr>Cluster Analysis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Adytia Pradana</dc:creator>
  <cp:lastModifiedBy>Adytia Pradana</cp:lastModifiedBy>
  <cp:revision>113</cp:revision>
  <dcterms:created xsi:type="dcterms:W3CDTF">2022-01-16T09:08:07Z</dcterms:created>
  <dcterms:modified xsi:type="dcterms:W3CDTF">2022-04-05T03:52:24Z</dcterms:modified>
</cp:coreProperties>
</file>