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2" r:id="rId5"/>
    <p:sldId id="265" r:id="rId6"/>
    <p:sldId id="263" r:id="rId7"/>
    <p:sldId id="266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157"/>
    <a:srgbClr val="3CA99B"/>
    <a:srgbClr val="43AF9B"/>
    <a:srgbClr val="92F894"/>
    <a:srgbClr val="FF5757"/>
    <a:srgbClr val="4472C4"/>
    <a:srgbClr val="5DADEB"/>
    <a:srgbClr val="FFD301"/>
    <a:srgbClr val="C23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94660"/>
  </p:normalViewPr>
  <p:slideViewPr>
    <p:cSldViewPr snapToGrid="0">
      <p:cViewPr varScale="1">
        <p:scale>
          <a:sx n="82" d="100"/>
          <a:sy n="82" d="100"/>
        </p:scale>
        <p:origin x="97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0EB6-08FD-435C-B2D0-AB3674E49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BA8E7B-EDBD-43E9-A94C-74FF43C31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2D0C3-33FB-4F48-A942-1E3FE7A5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17BD0-18D2-4FEB-84B4-FEBBB4EE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516DF-89B7-4752-A878-70596C46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257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9D84B-F5DE-4279-A4A5-F5FC994F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3ECAA4-F30A-46A7-AE3E-D7ED12948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7B470-FE18-4CE9-93C1-C8222670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048FD-DF11-4711-A9C8-2D19EEE2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7DA9-9070-43CF-913B-044640B2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471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BD171E-48B7-4820-92B2-C1D8FF73F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9BC08-BA1D-46FF-AB3B-25F5132D5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5B5C7-4EC0-4B0F-AD27-6CF9FB41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CD71-DA8B-4B7F-A21A-D888C1C8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097DC-CCBC-4A68-9234-58058EF3F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976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685A6-6F98-4247-B65B-65DE34228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4CB8B-1EC3-4984-A278-5000C76A4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14392-5FED-4EE2-8416-ECA1214C5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37F2A-6C3C-4680-B6ED-63E501CEA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B2C16-173D-4952-A58D-9EC351FD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555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C0B94-1BE0-48F8-A28C-1C06D249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175B9-D3E4-456A-A5A7-C18EE2F63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84894-6C54-4237-8E56-79BE48B29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906BF-C3E5-4732-A362-E81F7D7E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285D3-4E9F-4ADB-A61A-CEC181F1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092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98382-8ACE-4820-BE0C-DAAF699BB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A1BF-5377-4B26-AA79-73426B8F9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7F82B-2706-41E1-88BD-FDF268C60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F3DBC-09FD-4A5F-A7C6-B927F3B4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A2A4D-CDE2-4E93-81F6-28D3F366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4612F-3762-48AB-90C9-1EF3184C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60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3F37-4F3D-44A8-B28E-8C7E82870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9669B-B26D-402A-B21C-0A1648833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B686A-E80E-42E6-9D20-9E482BEE9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044510-AD48-491D-825F-56BFF7202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15F352-8D56-4F7F-96B1-452008EC9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333607-D3B9-4304-B044-BE0E9119C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472B5-F611-4177-BF00-DB2975818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C9706A-F845-443A-8811-227DD3FA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497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DF340-4A76-4ED2-92A7-E7E111A27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3305C-0677-47F3-8AA0-98829332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B8A44-84B9-429A-92B8-1FFEA6CA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41A3A-71F7-4193-84E9-4CDFD430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964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95E0A-10BD-4520-997B-D7BE70D86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7F049D-BA22-4FDF-AB48-FAC2409F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DCF97-DBEF-4E1D-AA7B-CE4E8F38F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166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32B33-D99B-41BE-A018-F3228AF9A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E67EF-964F-4915-965D-B48A4C20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8FAA6-3548-4D90-8222-0EC856F59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60DFB-7C2E-4E6B-82AF-2EC2B4CD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4CF7B8-675E-4E07-BB3A-9688D8E02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8CDA3-6035-4D5E-8E61-369376BF9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119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022BC-C1D2-4F98-8839-920CB2B6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89EC0-E831-4B3C-B4F3-2AAF5D5EC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87AE9-4B18-4B32-9C42-3C81B732C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22F9F-9851-4A61-BB37-470589FD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A6B0A-192F-4A48-825A-00634C180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1A554-BFFF-4064-BBEC-AE2CAC78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723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5D40E2-59A8-4B36-8B06-7BC89CFDB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A87A3-A6DA-4BC2-B5EA-055903C60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8345D-443D-4761-8521-AA1F366C1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552BE-2908-476B-9D80-1FE443796724}" type="datetimeFigureOut">
              <a:rPr lang="en-ID" smtClean="0"/>
              <a:t>24/04/2022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8E320-D58E-440B-A691-2C36003D0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357E8-5D79-4699-9C78-5A939D33D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4AF5-D6EF-44DD-8DBA-30BA3553EB1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423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6ED38-55E1-4D11-A2BD-B2E9E9BBC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350" y="1135668"/>
            <a:ext cx="5304148" cy="23876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HelveticaNeueLT Pro 93 BlkEx" panose="020B0A07040502030204" pitchFamily="34" charset="0"/>
              </a:rPr>
              <a:t>Individual Assignment W2W3 (Advanced)</a:t>
            </a:r>
            <a:endParaRPr lang="en-ID" sz="4000" dirty="0">
              <a:latin typeface="HelveticaNeueLT Pro 93 BlkEx" panose="020B0A070405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9EB16-9B1F-4116-AECF-D57794EE1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8529" y="3658597"/>
            <a:ext cx="5498969" cy="11490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000" dirty="0">
                <a:latin typeface="HelveticaNeueLT Pro 65 Md" panose="020B0604020202020204" pitchFamily="34" charset="0"/>
              </a:rPr>
              <a:t>Adytia Putra Pradana</a:t>
            </a:r>
          </a:p>
          <a:p>
            <a:pPr>
              <a:spcBef>
                <a:spcPts val="600"/>
              </a:spcBef>
            </a:pPr>
            <a:r>
              <a:rPr lang="en-US" sz="2000" dirty="0" err="1">
                <a:latin typeface="HelveticaNeueLT Pro 65 Md" panose="020B0604020202020204" pitchFamily="34" charset="0"/>
              </a:rPr>
              <a:t>RevoU</a:t>
            </a:r>
            <a:r>
              <a:rPr lang="en-US" sz="2000" dirty="0">
                <a:latin typeface="HelveticaNeueLT Pro 65 Md" panose="020B0604020202020204" pitchFamily="34" charset="0"/>
              </a:rPr>
              <a:t> FSDA Sec. Barcelona</a:t>
            </a:r>
            <a:endParaRPr lang="en-ID" sz="2000" dirty="0">
              <a:latin typeface="HelveticaNeueLT Pro 65 M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8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FD6AA59-5316-4F37-A17D-71459E73C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762345"/>
              </p:ext>
            </p:extLst>
          </p:nvPr>
        </p:nvGraphicFramePr>
        <p:xfrm>
          <a:off x="419100" y="2532364"/>
          <a:ext cx="10329861" cy="318169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71429">
                  <a:extLst>
                    <a:ext uri="{9D8B030D-6E8A-4147-A177-3AD203B41FA5}">
                      <a16:colId xmlns:a16="http://schemas.microsoft.com/office/drawing/2014/main" val="3330100756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2523736920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1414011813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3708280657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2790438361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2190416444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2936357504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4237407297"/>
                    </a:ext>
                  </a:extLst>
                </a:gridCol>
                <a:gridCol w="1057304">
                  <a:extLst>
                    <a:ext uri="{9D8B030D-6E8A-4147-A177-3AD203B41FA5}">
                      <a16:colId xmlns:a16="http://schemas.microsoft.com/office/drawing/2014/main" val="2270219637"/>
                    </a:ext>
                  </a:extLst>
                </a:gridCol>
              </a:tblGrid>
              <a:tr h="440832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100" b="0" dirty="0" err="1">
                          <a:solidFill>
                            <a:srgbClr val="000000"/>
                          </a:solidFill>
                          <a:effectLst/>
                          <a:latin typeface="HelveticaNeueLT Pro 65 Md" panose="020B0604020202020204" pitchFamily="34" charset="0"/>
                        </a:rPr>
                        <a:t>actual_delivery_time</a:t>
                      </a:r>
                      <a:r>
                        <a:rPr lang="en-ID" sz="1100" b="0" dirty="0">
                          <a:solidFill>
                            <a:srgbClr val="000000"/>
                          </a:solidFill>
                          <a:effectLst/>
                          <a:latin typeface="HelveticaNeueLT Pro 65 Md" panose="020B0604020202020204" pitchFamily="34" charset="0"/>
                        </a:rPr>
                        <a:t>(days)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0.017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AA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0.062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D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0.098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B0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0.058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D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0.165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B6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0.132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B3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0.084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F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92797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HelveticaNeueLT Pro 65 Md" panose="020B0604020202020204" pitchFamily="34" charset="0"/>
                        </a:rPr>
                        <a:t>payment_sequential</a:t>
                      </a:r>
                      <a:endParaRPr lang="en-ID" sz="1400" b="0" dirty="0">
                        <a:solidFill>
                          <a:srgbClr val="000000"/>
                        </a:solidFill>
                        <a:effectLst/>
                        <a:latin typeface="HelveticaNeueLT Pro 65 Md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0.017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AA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-0.044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A2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-0.034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4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0.006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A9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0.063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E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0.002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A9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-0.009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A7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418376"/>
                  </a:ext>
                </a:extLst>
              </a:tr>
              <a:tr h="397299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 dirty="0" err="1">
                          <a:solidFill>
                            <a:srgbClr val="000000"/>
                          </a:solidFill>
                          <a:effectLst/>
                          <a:latin typeface="HelveticaNeueLT Pro 65 Md" panose="020B0604020202020204" pitchFamily="34" charset="0"/>
                        </a:rPr>
                        <a:t>payment_installments</a:t>
                      </a:r>
                      <a:endParaRPr lang="en-ID" sz="1400" b="0" dirty="0">
                        <a:solidFill>
                          <a:srgbClr val="000000"/>
                        </a:solidFill>
                        <a:effectLst/>
                        <a:latin typeface="HelveticaNeueLT Pro 65 Md" panose="020B0604020202020204" pitchFamily="34" charset="0"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0.062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D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-0.044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9A2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F99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0.330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C3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0.306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C1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0.115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5B2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0.168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B6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0.207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B9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653814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>
                          <a:solidFill>
                            <a:srgbClr val="000000"/>
                          </a:solidFill>
                          <a:effectLst/>
                          <a:latin typeface="HelveticaNeueLT Pro 65 Md" panose="020B0604020202020204" pitchFamily="34" charset="0"/>
                        </a:rPr>
                        <a:t>payment_value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0.098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B0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-0.034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4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0.330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C3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0.931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F3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0.451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CD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0.418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CA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0.373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CC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76744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price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0.058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D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0.006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A9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0.306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C1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0.931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F3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0.384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7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0.333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C3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0.303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C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87037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freight_value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0.165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B6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0.063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1AE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0.115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5B2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0.451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CD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0.384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C7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0.665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DE9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0.643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D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067640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product_weight_g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0.132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B3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0.002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A9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0.168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B6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0.418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CA9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0.333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C3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0.665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DE9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0.843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EC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689967"/>
                  </a:ext>
                </a:extLst>
              </a:tr>
              <a:tr h="3905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product_volume_cm3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0.084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3AF9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-0.009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BA7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0.207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B99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0.373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CC6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0.303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C19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0.643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DC9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65 Md" panose="020B0604020202020204" pitchFamily="34" charset="0"/>
                        </a:rPr>
                        <a:t>0.843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EC9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65 Md" panose="020B0604020202020204" pitchFamily="34" charset="0"/>
                        </a:rPr>
                        <a:t>1.000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F8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532945"/>
                  </a:ext>
                </a:extLst>
              </a:tr>
            </a:tbl>
          </a:graphicData>
        </a:graphic>
      </p:graphicFrame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2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19576FB-ECE4-403B-8D0C-738D5DBE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2 – Correlation &amp; Regression Analysis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10781F-043E-43F2-9B91-13AB8216BCEE}"/>
              </a:ext>
            </a:extLst>
          </p:cNvPr>
          <p:cNvSpPr txBox="1"/>
          <p:nvPr/>
        </p:nvSpPr>
        <p:spPr>
          <a:xfrm>
            <a:off x="494206" y="1250945"/>
            <a:ext cx="64895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HelveticaNeueLT Pro 55 Roman" panose="020B0604020202020204" pitchFamily="34" charset="0"/>
              </a:rPr>
              <a:t>Correlation Heatmap</a:t>
            </a:r>
            <a:endParaRPr lang="en-ID" sz="2400" b="1" dirty="0">
              <a:latin typeface="HelveticaNeueLT Pro 55 Roman" panose="020B0604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9288DAA-97AA-4DE7-AEE8-3C338117E34C}"/>
              </a:ext>
            </a:extLst>
          </p:cNvPr>
          <p:cNvSpPr/>
          <p:nvPr/>
        </p:nvSpPr>
        <p:spPr>
          <a:xfrm>
            <a:off x="5809351" y="4148587"/>
            <a:ext cx="895350" cy="381000"/>
          </a:xfrm>
          <a:prstGeom prst="ellipse">
            <a:avLst/>
          </a:prstGeom>
          <a:noFill/>
          <a:ln w="57150"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8E1E79-DC08-4F01-8248-83901357502A}"/>
              </a:ext>
            </a:extLst>
          </p:cNvPr>
          <p:cNvSpPr/>
          <p:nvPr/>
        </p:nvSpPr>
        <p:spPr>
          <a:xfrm>
            <a:off x="7912759" y="4927063"/>
            <a:ext cx="895350" cy="381000"/>
          </a:xfrm>
          <a:prstGeom prst="ellipse">
            <a:avLst/>
          </a:prstGeom>
          <a:noFill/>
          <a:ln w="57150"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E783072-56FC-4DA1-B705-14BFFC0CAE61}"/>
              </a:ext>
            </a:extLst>
          </p:cNvPr>
          <p:cNvSpPr/>
          <p:nvPr/>
        </p:nvSpPr>
        <p:spPr>
          <a:xfrm>
            <a:off x="7912759" y="5347680"/>
            <a:ext cx="895350" cy="381000"/>
          </a:xfrm>
          <a:prstGeom prst="ellipse">
            <a:avLst/>
          </a:prstGeom>
          <a:noFill/>
          <a:ln w="57150"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80C820C-EFAF-4501-9A44-E0D8748BA111}"/>
              </a:ext>
            </a:extLst>
          </p:cNvPr>
          <p:cNvSpPr/>
          <p:nvPr/>
        </p:nvSpPr>
        <p:spPr>
          <a:xfrm>
            <a:off x="8892756" y="5341267"/>
            <a:ext cx="895350" cy="381000"/>
          </a:xfrm>
          <a:prstGeom prst="ellipse">
            <a:avLst/>
          </a:prstGeom>
          <a:noFill/>
          <a:ln w="57150"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3EC385D-CF88-4593-AD4A-66305BD64498}"/>
              </a:ext>
            </a:extLst>
          </p:cNvPr>
          <p:cNvSpPr/>
          <p:nvPr/>
        </p:nvSpPr>
        <p:spPr>
          <a:xfrm>
            <a:off x="1019175" y="5961984"/>
            <a:ext cx="504954" cy="214874"/>
          </a:xfrm>
          <a:prstGeom prst="ellipse">
            <a:avLst/>
          </a:prstGeom>
          <a:noFill/>
          <a:ln w="57150">
            <a:solidFill>
              <a:srgbClr val="F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A88553-336E-4DDC-BF78-E795117C85B0}"/>
              </a:ext>
            </a:extLst>
          </p:cNvPr>
          <p:cNvSpPr txBox="1"/>
          <p:nvPr/>
        </p:nvSpPr>
        <p:spPr>
          <a:xfrm>
            <a:off x="1637206" y="5931896"/>
            <a:ext cx="30300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HelveticaNeueLT Pro 55 Roman" panose="020B0604020202020204" pitchFamily="34" charset="0"/>
              </a:rPr>
              <a:t>= the correlation we want to check</a:t>
            </a:r>
            <a:endParaRPr lang="en-ID" sz="1400" dirty="0">
              <a:latin typeface="HelveticaNeueLT Pro 55 Roman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731E53-CCC6-4267-849D-2801ACBF674F}"/>
              </a:ext>
            </a:extLst>
          </p:cNvPr>
          <p:cNvSpPr/>
          <p:nvPr/>
        </p:nvSpPr>
        <p:spPr>
          <a:xfrm>
            <a:off x="10913546" y="2532364"/>
            <a:ext cx="603700" cy="3181695"/>
          </a:xfrm>
          <a:prstGeom prst="rect">
            <a:avLst/>
          </a:prstGeom>
          <a:gradFill>
            <a:gsLst>
              <a:gs pos="0">
                <a:srgbClr val="92F894"/>
              </a:gs>
              <a:gs pos="53000">
                <a:srgbClr val="3CA99B"/>
              </a:gs>
              <a:gs pos="100000">
                <a:srgbClr val="102157"/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17E851-54DC-4E7E-9250-0B4D17D152C0}"/>
              </a:ext>
            </a:extLst>
          </p:cNvPr>
          <p:cNvSpPr txBox="1"/>
          <p:nvPr/>
        </p:nvSpPr>
        <p:spPr>
          <a:xfrm>
            <a:off x="11785009" y="2445039"/>
            <a:ext cx="4069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HelveticaNeueLT Pro 55 Roman" panose="020B0604020202020204" pitchFamily="34" charset="0"/>
              </a:rPr>
              <a:t>1</a:t>
            </a:r>
            <a:endParaRPr lang="en-ID" sz="1400" b="1" dirty="0">
              <a:latin typeface="HelveticaNeueLT Pro 55 Roman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34D601-A227-4DA3-B618-F8A679DF66BC}"/>
              </a:ext>
            </a:extLst>
          </p:cNvPr>
          <p:cNvSpPr txBox="1"/>
          <p:nvPr/>
        </p:nvSpPr>
        <p:spPr>
          <a:xfrm>
            <a:off x="11708809" y="5500080"/>
            <a:ext cx="4069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HelveticaNeueLT Pro 55 Roman" panose="020B0604020202020204" pitchFamily="34" charset="0"/>
              </a:rPr>
              <a:t>-1</a:t>
            </a:r>
            <a:endParaRPr lang="en-ID" sz="1400" b="1" dirty="0">
              <a:latin typeface="HelveticaNeueLT Pro 55 Roman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5DFF98-A811-4E84-8477-94D173DF4F34}"/>
              </a:ext>
            </a:extLst>
          </p:cNvPr>
          <p:cNvSpPr txBox="1"/>
          <p:nvPr/>
        </p:nvSpPr>
        <p:spPr>
          <a:xfrm>
            <a:off x="11785009" y="3969322"/>
            <a:ext cx="4069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HelveticaNeueLT Pro 55 Roman" panose="020B0604020202020204" pitchFamily="34" charset="0"/>
              </a:rPr>
              <a:t>0</a:t>
            </a:r>
            <a:endParaRPr lang="en-ID" sz="1400" b="1" dirty="0">
              <a:latin typeface="HelveticaNeueLT Pro 55 Roman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CF0E2C-66CA-4BF4-91E4-0A0AC2174A2F}"/>
              </a:ext>
            </a:extLst>
          </p:cNvPr>
          <p:cNvSpPr txBox="1"/>
          <p:nvPr/>
        </p:nvSpPr>
        <p:spPr>
          <a:xfrm>
            <a:off x="2363682" y="1930447"/>
            <a:ext cx="90339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 err="1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actual_delivery_time</a:t>
            </a:r>
            <a:endParaRPr lang="en-ID" sz="1000" b="0" dirty="0">
              <a:solidFill>
                <a:srgbClr val="000000"/>
              </a:solidFill>
              <a:effectLst/>
              <a:latin typeface="HelveticaNeueLT Pro 65 Md" panose="020B0604020202020204" pitchFamily="34" charset="0"/>
            </a:endParaRPr>
          </a:p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(days)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330F8C-7D81-45B1-88DE-DAC886D65D29}"/>
              </a:ext>
            </a:extLst>
          </p:cNvPr>
          <p:cNvSpPr txBox="1"/>
          <p:nvPr/>
        </p:nvSpPr>
        <p:spPr>
          <a:xfrm>
            <a:off x="3431660" y="1930447"/>
            <a:ext cx="9033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payment_</a:t>
            </a:r>
          </a:p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sequential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760577-C45B-4360-AA1D-799E7DA88593}"/>
              </a:ext>
            </a:extLst>
          </p:cNvPr>
          <p:cNvSpPr txBox="1"/>
          <p:nvPr/>
        </p:nvSpPr>
        <p:spPr>
          <a:xfrm>
            <a:off x="4499638" y="1930447"/>
            <a:ext cx="9033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payment_</a:t>
            </a:r>
          </a:p>
          <a:p>
            <a:pPr algn="ctr" rtl="0" fontAlgn="b"/>
            <a:r>
              <a:rPr lang="en-ID" sz="1000" b="0" dirty="0" err="1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installments</a:t>
            </a:r>
            <a:endParaRPr lang="en-ID" sz="1000" b="0" dirty="0">
              <a:solidFill>
                <a:srgbClr val="000000"/>
              </a:solidFill>
              <a:effectLst/>
              <a:latin typeface="HelveticaNeueLT Pro 65 Md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D2524D-67CF-45EF-8CC3-0D3034F29EE2}"/>
              </a:ext>
            </a:extLst>
          </p:cNvPr>
          <p:cNvSpPr txBox="1"/>
          <p:nvPr/>
        </p:nvSpPr>
        <p:spPr>
          <a:xfrm>
            <a:off x="5567616" y="1930447"/>
            <a:ext cx="9033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US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payment_</a:t>
            </a:r>
          </a:p>
          <a:p>
            <a:pPr algn="ctr" rtl="0" fontAlgn="b"/>
            <a:r>
              <a:rPr lang="en-US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value</a:t>
            </a:r>
            <a:endParaRPr lang="en-ID" sz="1000" b="0" dirty="0">
              <a:solidFill>
                <a:srgbClr val="000000"/>
              </a:solidFill>
              <a:effectLst/>
              <a:latin typeface="HelveticaNeueLT Pro 65 Md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AF73AD-03CD-4648-9C3B-601478679222}"/>
              </a:ext>
            </a:extLst>
          </p:cNvPr>
          <p:cNvSpPr txBox="1"/>
          <p:nvPr/>
        </p:nvSpPr>
        <p:spPr>
          <a:xfrm>
            <a:off x="6635594" y="1930447"/>
            <a:ext cx="9033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price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8E541F-C595-4DE5-A113-74C39D71953D}"/>
              </a:ext>
            </a:extLst>
          </p:cNvPr>
          <p:cNvSpPr txBox="1"/>
          <p:nvPr/>
        </p:nvSpPr>
        <p:spPr>
          <a:xfrm>
            <a:off x="7636951" y="1930447"/>
            <a:ext cx="9033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freight_</a:t>
            </a:r>
          </a:p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value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7AC6103-4B11-472A-BA38-8AACB3F68E42}"/>
              </a:ext>
            </a:extLst>
          </p:cNvPr>
          <p:cNvSpPr txBox="1"/>
          <p:nvPr/>
        </p:nvSpPr>
        <p:spPr>
          <a:xfrm>
            <a:off x="8704929" y="1930447"/>
            <a:ext cx="9033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product_</a:t>
            </a:r>
          </a:p>
          <a:p>
            <a:pPr algn="ctr" rtl="0" fontAlgn="b"/>
            <a:r>
              <a:rPr lang="en-ID" sz="1000" b="0" dirty="0" err="1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weight</a:t>
            </a:r>
            <a:r>
              <a:rPr lang="en-ID" sz="1000" dirty="0" err="1">
                <a:solidFill>
                  <a:srgbClr val="000000"/>
                </a:solidFill>
                <a:latin typeface="HelveticaNeueLT Pro 65 Md" panose="020B0604020202020204" pitchFamily="34" charset="0"/>
              </a:rPr>
              <a:t>_g</a:t>
            </a:r>
            <a:endParaRPr lang="en-ID" sz="1000" b="0" dirty="0">
              <a:solidFill>
                <a:srgbClr val="000000"/>
              </a:solidFill>
              <a:effectLst/>
              <a:latin typeface="HelveticaNeueLT Pro 65 Md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07C4-391D-46B6-A119-3EE221092B07}"/>
              </a:ext>
            </a:extLst>
          </p:cNvPr>
          <p:cNvSpPr txBox="1"/>
          <p:nvPr/>
        </p:nvSpPr>
        <p:spPr>
          <a:xfrm>
            <a:off x="9706286" y="1930447"/>
            <a:ext cx="90339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product_</a:t>
            </a:r>
          </a:p>
          <a:p>
            <a:pPr algn="ctr" rtl="0" fontAlgn="b"/>
            <a:r>
              <a:rPr lang="en-ID" sz="1000" b="0" dirty="0">
                <a:solidFill>
                  <a:srgbClr val="000000"/>
                </a:solidFill>
                <a:effectLst/>
                <a:latin typeface="HelveticaNeueLT Pro 65 Md" panose="020B0604020202020204" pitchFamily="34" charset="0"/>
              </a:rPr>
              <a:t>volume_cm3</a:t>
            </a:r>
          </a:p>
        </p:txBody>
      </p:sp>
    </p:spTree>
    <p:extLst>
      <p:ext uri="{BB962C8B-B14F-4D97-AF65-F5344CB8AC3E}">
        <p14:creationId xmlns:p14="http://schemas.microsoft.com/office/powerpoint/2010/main" val="418813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810F-43A4-4A7F-ACED-936414F7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2 – Correlation &amp; Regression Analysis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3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320C52-F47F-429A-A8F7-E75065A42777}"/>
              </a:ext>
            </a:extLst>
          </p:cNvPr>
          <p:cNvSpPr txBox="1"/>
          <p:nvPr/>
        </p:nvSpPr>
        <p:spPr>
          <a:xfrm>
            <a:off x="484682" y="1658074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0" dirty="0">
                <a:effectLst/>
                <a:latin typeface="HelveticaNeueLT Pro 55 Roman" panose="020B0604020202020204" pitchFamily="34" charset="0"/>
              </a:rPr>
              <a:t>Freight Value vs Product Weight (g)</a:t>
            </a:r>
            <a:endParaRPr lang="en-ID" dirty="0">
              <a:latin typeface="HelveticaNeueLT Pro 55 Roman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0F7FEC-C91E-4492-8C38-BC4B66390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93" y="2241554"/>
            <a:ext cx="6243104" cy="385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69B21A-B602-4603-B613-49F3BE059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170976"/>
              </p:ext>
            </p:extLst>
          </p:nvPr>
        </p:nvGraphicFramePr>
        <p:xfrm>
          <a:off x="6624312" y="1658074"/>
          <a:ext cx="5232610" cy="4467570"/>
        </p:xfrm>
        <a:graphic>
          <a:graphicData uri="http://schemas.openxmlformats.org/drawingml/2006/table">
            <a:tbl>
              <a:tblPr/>
              <a:tblGrid>
                <a:gridCol w="2745398">
                  <a:extLst>
                    <a:ext uri="{9D8B030D-6E8A-4147-A177-3AD203B41FA5}">
                      <a16:colId xmlns:a16="http://schemas.microsoft.com/office/drawing/2014/main" val="3086389014"/>
                    </a:ext>
                  </a:extLst>
                </a:gridCol>
                <a:gridCol w="1006351">
                  <a:extLst>
                    <a:ext uri="{9D8B030D-6E8A-4147-A177-3AD203B41FA5}">
                      <a16:colId xmlns:a16="http://schemas.microsoft.com/office/drawing/2014/main" val="1328310550"/>
                    </a:ext>
                  </a:extLst>
                </a:gridCol>
                <a:gridCol w="812143">
                  <a:extLst>
                    <a:ext uri="{9D8B030D-6E8A-4147-A177-3AD203B41FA5}">
                      <a16:colId xmlns:a16="http://schemas.microsoft.com/office/drawing/2014/main" val="454879582"/>
                    </a:ext>
                  </a:extLst>
                </a:gridCol>
                <a:gridCol w="668718">
                  <a:extLst>
                    <a:ext uri="{9D8B030D-6E8A-4147-A177-3AD203B41FA5}">
                      <a16:colId xmlns:a16="http://schemas.microsoft.com/office/drawing/2014/main" val="1225881923"/>
                    </a:ext>
                  </a:extLst>
                </a:gridCol>
              </a:tblGrid>
              <a:tr h="261556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Correlation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 dirty="0">
                          <a:effectLst/>
                          <a:latin typeface="HelveticaNeueLT Pro 55 Roman" panose="020B0604020202020204" pitchFamily="34" charset="0"/>
                        </a:rPr>
                        <a:t>slope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intercept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7204831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dirty="0">
                          <a:effectLst/>
                          <a:latin typeface="HelveticaNeueLT Pro 55 Roman" panose="020B0604020202020204" pitchFamily="34" charset="0"/>
                        </a:rPr>
                        <a:t>Freight Value vs Product Weight (g)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0.6648708359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0.003544616393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13.63751187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5529411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4175702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1">
                          <a:effectLst/>
                          <a:latin typeface="HelveticaNeueLT Pro 55 Roman" panose="020B0604020202020204" pitchFamily="34" charset="0"/>
                        </a:rPr>
                        <a:t>Freight Value vs Product Weight (g)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152509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coefficient for slope, coefficient for intercept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solidFill>
                            <a:srgbClr val="777777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0.003544616393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13.63751187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6360766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standard error for slope, standard error for intercept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0.0001553623057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0.5747353545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9924344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coefficient of determination, standard error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0.4420532284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12.97433351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85625901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F stat with degree of freedom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520.5316813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657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2049942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regression SS, residual SS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87622.83126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110594.9978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9843859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9131641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Freight Value (forecast)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Product Weight (g)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6225113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49.0836758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10000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5789107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Description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1667818"/>
                  </a:ext>
                </a:extLst>
              </a:tr>
              <a:tr h="417810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050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05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050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050" i="0" dirty="0">
                          <a:effectLst/>
                          <a:latin typeface="HelveticaNeueLT Pro 55 Roman" panose="020B0604020202020204" pitchFamily="34" charset="0"/>
                        </a:rPr>
                        <a:t> linear yang </a:t>
                      </a:r>
                      <a:r>
                        <a:rPr lang="en-ID" sz="1050" b="1" i="0" dirty="0" err="1">
                          <a:effectLst/>
                          <a:latin typeface="HelveticaNeueLT Pro 55 Roman" panose="020B0604020202020204" pitchFamily="34" charset="0"/>
                        </a:rPr>
                        <a:t>kuat</a:t>
                      </a:r>
                      <a:r>
                        <a:rPr lang="en-ID" sz="105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050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050" i="0" dirty="0">
                          <a:effectLst/>
                          <a:latin typeface="HelveticaNeueLT Pro 55 Roman" panose="020B0604020202020204" pitchFamily="34" charset="0"/>
                        </a:rPr>
                        <a:t> freight value </a:t>
                      </a:r>
                      <a:r>
                        <a:rPr lang="en-ID" sz="1050" i="0" dirty="0" err="1">
                          <a:effectLst/>
                          <a:latin typeface="HelveticaNeueLT Pro 55 Roman" panose="020B0604020202020204" pitchFamily="34" charset="0"/>
                        </a:rPr>
                        <a:t>dengan</a:t>
                      </a:r>
                      <a:r>
                        <a:rPr lang="en-ID" sz="1050" i="0" dirty="0">
                          <a:effectLst/>
                          <a:latin typeface="HelveticaNeueLT Pro 55 Roman" panose="020B0604020202020204" pitchFamily="34" charset="0"/>
                        </a:rPr>
                        <a:t> product weight (g) - Correlation 0,66</a:t>
                      </a:r>
                      <a:endParaRPr lang="en-ID" sz="16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336295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0.6648708359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3769948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n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659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3715879"/>
                  </a:ext>
                </a:extLst>
              </a:tr>
              <a:tr h="26155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t-score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22.81516341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996572"/>
                  </a:ext>
                </a:extLst>
              </a:tr>
              <a:tr h="139270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p-value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0</a:t>
                      </a: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1318654"/>
                  </a:ext>
                </a:extLst>
              </a:tr>
              <a:tr h="220794">
                <a:tc gridSpan="4">
                  <a:txBody>
                    <a:bodyPr/>
                    <a:lstStyle/>
                    <a:p>
                      <a:pPr rtl="0" fontAlgn="t"/>
                      <a:r>
                        <a:rPr lang="sv-SE" sz="1050" i="0" dirty="0">
                          <a:effectLst/>
                          <a:latin typeface="HelveticaNeueLT Pro 55 Roman" panose="020B0604020202020204" pitchFamily="34" charset="0"/>
                        </a:rPr>
                        <a:t>Karena p-value </a:t>
                      </a:r>
                      <a:r>
                        <a:rPr lang="sv-SE" sz="1050" b="1" i="0" dirty="0">
                          <a:effectLst/>
                          <a:latin typeface="HelveticaNeueLT Pro 55 Roman" panose="020B0604020202020204" pitchFamily="34" charset="0"/>
                        </a:rPr>
                        <a:t>lebih kecil dari 0,05</a:t>
                      </a:r>
                      <a:r>
                        <a:rPr lang="sv-SE" sz="1050" i="0" dirty="0">
                          <a:effectLst/>
                          <a:latin typeface="HelveticaNeueLT Pro 55 Roman" panose="020B0604020202020204" pitchFamily="34" charset="0"/>
                        </a:rPr>
                        <a:t> maka terdapat </a:t>
                      </a:r>
                      <a:r>
                        <a:rPr lang="sv-SE" sz="1050" b="1" i="0" dirty="0">
                          <a:effectLst/>
                          <a:latin typeface="HelveticaNeueLT Pro 55 Roman" panose="020B0604020202020204" pitchFamily="34" charset="0"/>
                        </a:rPr>
                        <a:t>korelasi yang signifikan antara freight value dan product weight (g).</a:t>
                      </a:r>
                      <a:endParaRPr lang="sv-SE" sz="16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38" marR="12738" marT="8492" marB="8492" anchor="b"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3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19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810F-43A4-4A7F-ACED-936414F7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2 – Correlation &amp; Regression Analysis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4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320C52-F47F-429A-A8F7-E75065A42777}"/>
              </a:ext>
            </a:extLst>
          </p:cNvPr>
          <p:cNvSpPr txBox="1"/>
          <p:nvPr/>
        </p:nvSpPr>
        <p:spPr>
          <a:xfrm>
            <a:off x="484682" y="164894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0" dirty="0">
                <a:effectLst/>
                <a:latin typeface="HelveticaNeueLT Pro 55 Roman" panose="020B0604020202020204" pitchFamily="34" charset="0"/>
              </a:rPr>
              <a:t>Freight Value vs Product Volume (cm3)</a:t>
            </a:r>
            <a:endParaRPr lang="en-ID" dirty="0">
              <a:latin typeface="HelveticaNeueLT Pro 55 Roman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556849-4984-43C2-82CC-BCEE242AD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47494"/>
              </p:ext>
            </p:extLst>
          </p:nvPr>
        </p:nvGraphicFramePr>
        <p:xfrm>
          <a:off x="6481470" y="1593151"/>
          <a:ext cx="5315483" cy="4631595"/>
        </p:xfrm>
        <a:graphic>
          <a:graphicData uri="http://schemas.openxmlformats.org/drawingml/2006/table">
            <a:tbl>
              <a:tblPr/>
              <a:tblGrid>
                <a:gridCol w="2679278">
                  <a:extLst>
                    <a:ext uri="{9D8B030D-6E8A-4147-A177-3AD203B41FA5}">
                      <a16:colId xmlns:a16="http://schemas.microsoft.com/office/drawing/2014/main" val="2926260106"/>
                    </a:ext>
                  </a:extLst>
                </a:gridCol>
                <a:gridCol w="982115">
                  <a:extLst>
                    <a:ext uri="{9D8B030D-6E8A-4147-A177-3AD203B41FA5}">
                      <a16:colId xmlns:a16="http://schemas.microsoft.com/office/drawing/2014/main" val="2180395993"/>
                    </a:ext>
                  </a:extLst>
                </a:gridCol>
                <a:gridCol w="934825">
                  <a:extLst>
                    <a:ext uri="{9D8B030D-6E8A-4147-A177-3AD203B41FA5}">
                      <a16:colId xmlns:a16="http://schemas.microsoft.com/office/drawing/2014/main" val="1831296239"/>
                    </a:ext>
                  </a:extLst>
                </a:gridCol>
                <a:gridCol w="719265">
                  <a:extLst>
                    <a:ext uri="{9D8B030D-6E8A-4147-A177-3AD203B41FA5}">
                      <a16:colId xmlns:a16="http://schemas.microsoft.com/office/drawing/2014/main" val="199543479"/>
                    </a:ext>
                  </a:extLst>
                </a:gridCol>
              </a:tblGrid>
              <a:tr h="256599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Correlation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slope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intercept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6145978"/>
                  </a:ext>
                </a:extLst>
              </a:tr>
              <a:tr h="376566"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  <a:latin typeface="HelveticaNeueLT Pro 55 Roman" panose="020B0604020202020204" pitchFamily="34" charset="0"/>
                        </a:rPr>
                        <a:t>Freight Value vs Product Volume (cm)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0.6427839138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0.0004570010131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 dirty="0">
                          <a:effectLst/>
                          <a:latin typeface="HelveticaNeueLT Pro 55 Roman" panose="020B0604020202020204" pitchFamily="34" charset="0"/>
                        </a:rPr>
                        <a:t>13.40032514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1222621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rtl="0" fontAlgn="b"/>
                      <a:endParaRPr lang="en-ID" sz="800" b="1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4938270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1">
                          <a:effectLst/>
                          <a:latin typeface="HelveticaNeueLT Pro 55 Roman" panose="020B0604020202020204" pitchFamily="34" charset="0"/>
                        </a:rPr>
                        <a:t>Freight Value vs Product Volume (cm3)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9846561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coefficient for slope, coefficient for intercept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solidFill>
                            <a:srgbClr val="777777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0.0004570010131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13.40032514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6680661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 dirty="0">
                          <a:effectLst/>
                          <a:latin typeface="HelveticaNeueLT Pro 55 Roman" panose="020B0604020202020204" pitchFamily="34" charset="0"/>
                        </a:rPr>
                        <a:t>standard error for slope, standard error for intercept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0.00002124834959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0.5995410481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8048112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coefficient of determination, standard error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0.4131711599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13.30590436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3107908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F stat with degree of freedom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462.5768767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657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26770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regression SS, residual SS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81897.89033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116319.9387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2521064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4286117"/>
                  </a:ext>
                </a:extLst>
              </a:tr>
              <a:tr h="376566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Freight Value (forecast)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 dirty="0">
                          <a:effectLst/>
                          <a:latin typeface="HelveticaNeueLT Pro 55 Roman" panose="020B0604020202020204" pitchFamily="34" charset="0"/>
                        </a:rPr>
                        <a:t>Product Volume (cm3)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611317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17.97033527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10000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5621663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rtl="0" fontAlgn="b"/>
                      <a:r>
                        <a:rPr lang="en-ID" sz="1000" b="1">
                          <a:effectLst/>
                          <a:latin typeface="HelveticaNeueLT Pro 55 Roman" panose="020B0604020202020204" pitchFamily="34" charset="0"/>
                        </a:rPr>
                        <a:t>Description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7027095"/>
                  </a:ext>
                </a:extLst>
              </a:tr>
              <a:tr h="303019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linear yang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kuat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freight value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dengan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product volume (cm3) - Correlation 0,64</a:t>
                      </a:r>
                      <a:endParaRPr lang="en-ID" sz="1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3149137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0.6427839138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5154669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n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659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306914"/>
                  </a:ext>
                </a:extLst>
              </a:tr>
              <a:tr h="256599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t-score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21.50760044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8661007"/>
                  </a:ext>
                </a:extLst>
              </a:tr>
              <a:tr h="136630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p-value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0</a:t>
                      </a: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86572152"/>
                  </a:ext>
                </a:extLst>
              </a:tr>
              <a:tr h="303019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Karena p-value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lebih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kecil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dari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0,05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maka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yang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signifikan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freight value dan product volume.</a:t>
                      </a:r>
                      <a:endParaRPr lang="en-ID" sz="18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2798" marR="12798" marT="8532" marB="8532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749265"/>
                  </a:ext>
                </a:extLst>
              </a:tr>
            </a:tbl>
          </a:graphicData>
        </a:graphic>
      </p:graphicFrame>
      <p:pic>
        <p:nvPicPr>
          <p:cNvPr id="2050" name="Picture 2">
            <a:extLst>
              <a:ext uri="{FF2B5EF4-FFF2-40B4-BE49-F238E27FC236}">
                <a16:creationId xmlns:a16="http://schemas.microsoft.com/office/drawing/2014/main" id="{C14E0AC0-35AC-4964-B41C-8A3105BD4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206171"/>
            <a:ext cx="5996788" cy="370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0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810F-43A4-4A7F-ACED-936414F7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2 – Correlation &amp; Regression Analysis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5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320C52-F47F-429A-A8F7-E75065A42777}"/>
              </a:ext>
            </a:extLst>
          </p:cNvPr>
          <p:cNvSpPr txBox="1"/>
          <p:nvPr/>
        </p:nvSpPr>
        <p:spPr>
          <a:xfrm>
            <a:off x="484682" y="168334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0" dirty="0">
                <a:effectLst/>
                <a:latin typeface="HelveticaNeueLT Pro 55 Roman" panose="020B0604020202020204" pitchFamily="34" charset="0"/>
              </a:rPr>
              <a:t>Product Weight (g) vs Product Volume (cm3)</a:t>
            </a:r>
            <a:endParaRPr lang="en-ID" dirty="0">
              <a:latin typeface="HelveticaNeueLT Pro 55 Roman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2625970-F439-4678-A478-20CF7CE59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4514"/>
              </p:ext>
            </p:extLst>
          </p:nvPr>
        </p:nvGraphicFramePr>
        <p:xfrm>
          <a:off x="6578182" y="1683349"/>
          <a:ext cx="5039305" cy="4670699"/>
        </p:xfrm>
        <a:graphic>
          <a:graphicData uri="http://schemas.openxmlformats.org/drawingml/2006/table">
            <a:tbl>
              <a:tblPr/>
              <a:tblGrid>
                <a:gridCol w="2540071">
                  <a:extLst>
                    <a:ext uri="{9D8B030D-6E8A-4147-A177-3AD203B41FA5}">
                      <a16:colId xmlns:a16="http://schemas.microsoft.com/office/drawing/2014/main" val="275588469"/>
                    </a:ext>
                  </a:extLst>
                </a:gridCol>
                <a:gridCol w="931088">
                  <a:extLst>
                    <a:ext uri="{9D8B030D-6E8A-4147-A177-3AD203B41FA5}">
                      <a16:colId xmlns:a16="http://schemas.microsoft.com/office/drawing/2014/main" val="2612812477"/>
                    </a:ext>
                  </a:extLst>
                </a:gridCol>
                <a:gridCol w="751403">
                  <a:extLst>
                    <a:ext uri="{9D8B030D-6E8A-4147-A177-3AD203B41FA5}">
                      <a16:colId xmlns:a16="http://schemas.microsoft.com/office/drawing/2014/main" val="1333816924"/>
                    </a:ext>
                  </a:extLst>
                </a:gridCol>
                <a:gridCol w="816743">
                  <a:extLst>
                    <a:ext uri="{9D8B030D-6E8A-4147-A177-3AD203B41FA5}">
                      <a16:colId xmlns:a16="http://schemas.microsoft.com/office/drawing/2014/main" val="869281131"/>
                    </a:ext>
                  </a:extLst>
                </a:gridCol>
              </a:tblGrid>
              <a:tr h="270422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Correlation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slope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intercept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8660281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US" sz="800">
                          <a:effectLst/>
                          <a:latin typeface="HelveticaNeueLT Pro 55 Roman" panose="020B0604020202020204" pitchFamily="34" charset="0"/>
                        </a:rPr>
                        <a:t>Product Weight (g) vs Product Volume (cm3)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0.8432042031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0.112448319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166.7785572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281841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rtl="0" fontAlgn="b"/>
                      <a:endParaRPr lang="en-ID" sz="800" b="1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9494413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1">
                          <a:effectLst/>
                          <a:latin typeface="HelveticaNeueLT Pro 55 Roman" panose="020B0604020202020204" pitchFamily="34" charset="0"/>
                        </a:rPr>
                        <a:t>Product Weight (g) vs Product Volume (cm3)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049933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coefficient for slope, coefficient for intercept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solidFill>
                            <a:srgbClr val="777777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0.112448319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166.7785572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7901943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standard error for slope, standard error for intercept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0.002796993483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78.91965429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9506122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coefficient of determination, standard error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0.7109933282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1751.502046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1061085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US" sz="800" b="0">
                          <a:effectLst/>
                          <a:latin typeface="HelveticaNeueLT Pro 55 Roman" panose="020B0604020202020204" pitchFamily="34" charset="0"/>
                        </a:rPr>
                        <a:t>F stat with degree of freedom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1616.30392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657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720186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regression SS, residual SS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4958431570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2015517937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0367613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3026096"/>
                  </a:ext>
                </a:extLst>
              </a:tr>
              <a:tr h="396853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Product Weight (g) (forecast)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Product Volume (cm3)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3190496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189.268221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>
                          <a:effectLst/>
                          <a:latin typeface="HelveticaNeueLT Pro 55 Roman" panose="020B0604020202020204" pitchFamily="34" charset="0"/>
                        </a:rPr>
                        <a:t>200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7960414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1">
                          <a:effectLst/>
                          <a:latin typeface="HelveticaNeueLT Pro 55 Roman" panose="020B0604020202020204" pitchFamily="34" charset="0"/>
                        </a:rPr>
                        <a:t>Description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1358636"/>
                  </a:ext>
                </a:extLst>
              </a:tr>
              <a:tr h="158039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linear yang 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sangat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kuat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product weight (g)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dengan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product volume (cm3) - Correlation 0,84</a:t>
                      </a:r>
                      <a:endParaRPr lang="en-ID" sz="16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0265242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r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 dirty="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0.8432042031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4037560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n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 dirty="0">
                          <a:effectLst/>
                          <a:latin typeface="HelveticaNeueLT Pro 55 Roman" panose="020B0604020202020204" pitchFamily="34" charset="0"/>
                        </a:rPr>
                        <a:t>659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27429612"/>
                  </a:ext>
                </a:extLst>
              </a:tr>
              <a:tr h="270422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t-score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40.20328245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8119366"/>
                  </a:ext>
                </a:extLst>
              </a:tr>
              <a:tr h="143991">
                <a:tc>
                  <a:txBody>
                    <a:bodyPr/>
                    <a:lstStyle/>
                    <a:p>
                      <a:pPr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p-value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800" b="0">
                          <a:effectLst/>
                          <a:latin typeface="HelveticaNeueLT Pro 55 Roman" panose="020B0604020202020204" pitchFamily="34" charset="0"/>
                        </a:rPr>
                        <a:t>0</a:t>
                      </a: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t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8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109473"/>
                  </a:ext>
                </a:extLst>
              </a:tr>
              <a:tr h="228278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Karena p-value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lebih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kecil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dari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0,05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maka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yang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signifikan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product weight (g) dan product volume (cm3).</a:t>
                      </a:r>
                      <a:endParaRPr lang="en-ID" sz="16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t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170" marR="13170" marT="8780" marB="878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1907113"/>
                  </a:ext>
                </a:extLst>
              </a:tr>
            </a:tbl>
          </a:graphicData>
        </a:graphic>
      </p:graphicFrame>
      <p:pic>
        <p:nvPicPr>
          <p:cNvPr id="1028" name="Picture 4">
            <a:extLst>
              <a:ext uri="{FF2B5EF4-FFF2-40B4-BE49-F238E27FC236}">
                <a16:creationId xmlns:a16="http://schemas.microsoft.com/office/drawing/2014/main" id="{A06698E4-8356-42B5-99CE-47DC4D233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280979"/>
            <a:ext cx="5735965" cy="354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22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810F-43A4-4A7F-ACED-936414F74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2 – Correlation &amp; Regression Analysis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6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320C52-F47F-429A-A8F7-E75065A42777}"/>
              </a:ext>
            </a:extLst>
          </p:cNvPr>
          <p:cNvSpPr txBox="1"/>
          <p:nvPr/>
        </p:nvSpPr>
        <p:spPr>
          <a:xfrm>
            <a:off x="484682" y="1693943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i="0" dirty="0">
                <a:effectLst/>
                <a:latin typeface="HelveticaNeueLT Pro 55 Roman" panose="020B0604020202020204" pitchFamily="34" charset="0"/>
              </a:rPr>
              <a:t>Payment Value vs Price</a:t>
            </a:r>
            <a:endParaRPr lang="en-ID" dirty="0">
              <a:latin typeface="HelveticaNeueLT Pro 55 Roman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B318D4-99AD-49C9-99B5-B7AEBB176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" y="2269749"/>
            <a:ext cx="5692103" cy="372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4D0B18-D9AF-4F22-8061-4E1B4F91F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720298"/>
              </p:ext>
            </p:extLst>
          </p:nvPr>
        </p:nvGraphicFramePr>
        <p:xfrm>
          <a:off x="6284686" y="1704228"/>
          <a:ext cx="5420794" cy="4649819"/>
        </p:xfrm>
        <a:graphic>
          <a:graphicData uri="http://schemas.openxmlformats.org/drawingml/2006/table">
            <a:tbl>
              <a:tblPr/>
              <a:tblGrid>
                <a:gridCol w="2732361">
                  <a:extLst>
                    <a:ext uri="{9D8B030D-6E8A-4147-A177-3AD203B41FA5}">
                      <a16:colId xmlns:a16="http://schemas.microsoft.com/office/drawing/2014/main" val="3828514817"/>
                    </a:ext>
                  </a:extLst>
                </a:gridCol>
                <a:gridCol w="1001573">
                  <a:extLst>
                    <a:ext uri="{9D8B030D-6E8A-4147-A177-3AD203B41FA5}">
                      <a16:colId xmlns:a16="http://schemas.microsoft.com/office/drawing/2014/main" val="748614017"/>
                    </a:ext>
                  </a:extLst>
                </a:gridCol>
                <a:gridCol w="808288">
                  <a:extLst>
                    <a:ext uri="{9D8B030D-6E8A-4147-A177-3AD203B41FA5}">
                      <a16:colId xmlns:a16="http://schemas.microsoft.com/office/drawing/2014/main" val="3621481645"/>
                    </a:ext>
                  </a:extLst>
                </a:gridCol>
                <a:gridCol w="878572">
                  <a:extLst>
                    <a:ext uri="{9D8B030D-6E8A-4147-A177-3AD203B41FA5}">
                      <a16:colId xmlns:a16="http://schemas.microsoft.com/office/drawing/2014/main" val="2572452006"/>
                    </a:ext>
                  </a:extLst>
                </a:gridCol>
              </a:tblGrid>
              <a:tr h="282947"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Correlation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slope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intercept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8120704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Payment Value vs Price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0.9313732708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1.038993674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28.97733538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2231154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55930937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Payment Value vs Price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259027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coefficient for slope, coefficient for intercept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0">
                          <a:solidFill>
                            <a:srgbClr val="777777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1.038993674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28.97733538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0308332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standard error for slope, standard error for intercept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0.01584477977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3.093567008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206195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US" sz="900" b="0">
                          <a:effectLst/>
                          <a:latin typeface="HelveticaNeueLT Pro 55 Roman" panose="020B0604020202020204" pitchFamily="34" charset="0"/>
                        </a:rPr>
                        <a:t>coefficient of determination, standard error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0.8674561696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64.55527933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659134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US" sz="900" b="0">
                          <a:effectLst/>
                          <a:latin typeface="HelveticaNeueLT Pro 55 Roman" panose="020B0604020202020204" pitchFamily="34" charset="0"/>
                        </a:rPr>
                        <a:t>F stat with degree of freedom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4299.850861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657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6174720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regression SS, residual SS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17919130.07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2737971.347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3052292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3923912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Payment Value (forecast)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1">
                          <a:effectLst/>
                          <a:latin typeface="HelveticaNeueLT Pro 55 Roman" panose="020B0604020202020204" pitchFamily="34" charset="0"/>
                        </a:rPr>
                        <a:t>Price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9887567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10418.91408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>
                          <a:effectLst/>
                          <a:latin typeface="HelveticaNeueLT Pro 55 Roman" panose="020B0604020202020204" pitchFamily="34" charset="0"/>
                        </a:rPr>
                        <a:t>10000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8696428"/>
                  </a:ext>
                </a:extLst>
              </a:tr>
              <a:tr h="181751">
                <a:tc>
                  <a:txBody>
                    <a:bodyPr/>
                    <a:lstStyle/>
                    <a:p>
                      <a:pPr rtl="0" fontAlgn="b"/>
                      <a:r>
                        <a:rPr lang="en-ID" sz="1050" b="1">
                          <a:effectLst/>
                          <a:latin typeface="HelveticaNeueLT Pro 55 Roman" panose="020B0604020202020204" pitchFamily="34" charset="0"/>
                        </a:rPr>
                        <a:t>Description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3002665"/>
                  </a:ext>
                </a:extLst>
              </a:tr>
              <a:tr h="451980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linear yang 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sangat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kuat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payment value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dengan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price - Correlation 0,93</a:t>
                      </a:r>
                      <a:endParaRPr lang="en-ID" sz="18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2544542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 dirty="0">
                          <a:effectLst/>
                          <a:latin typeface="HelveticaNeueLT Pro 55 Roman" panose="020B0604020202020204" pitchFamily="34" charset="0"/>
                        </a:rPr>
                        <a:t>r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0.9313732708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451366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n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659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084251"/>
                  </a:ext>
                </a:extLst>
              </a:tr>
              <a:tr h="282947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t-score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65.57324806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3066531"/>
                  </a:ext>
                </a:extLst>
              </a:tr>
              <a:tr h="158411">
                <a:tc>
                  <a:txBody>
                    <a:bodyPr/>
                    <a:lstStyle/>
                    <a:p>
                      <a:pPr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p-value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900" b="0">
                          <a:effectLst/>
                          <a:latin typeface="HelveticaNeueLT Pro 55 Roman" panose="020B0604020202020204" pitchFamily="34" charset="0"/>
                        </a:rPr>
                        <a:t>0</a:t>
                      </a: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1044866"/>
                  </a:ext>
                </a:extLst>
              </a:tr>
              <a:tr h="360688">
                <a:tc gridSpan="4">
                  <a:txBody>
                    <a:bodyPr/>
                    <a:lstStyle/>
                    <a:p>
                      <a:pPr rtl="0" fontAlgn="t"/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Karena p-value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lebih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kecil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dari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0,05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i="0" dirty="0" err="1">
                          <a:effectLst/>
                          <a:latin typeface="HelveticaNeueLT Pro 55 Roman" panose="020B0604020202020204" pitchFamily="34" charset="0"/>
                        </a:rPr>
                        <a:t>maka</a:t>
                      </a:r>
                      <a:r>
                        <a:rPr lang="en-ID" sz="1100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terdapat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korelasi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yang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signifikan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</a:t>
                      </a:r>
                      <a:r>
                        <a:rPr lang="en-ID" sz="1100" b="1" i="0" dirty="0" err="1">
                          <a:effectLst/>
                          <a:latin typeface="HelveticaNeueLT Pro 55 Roman" panose="020B0604020202020204" pitchFamily="34" charset="0"/>
                        </a:rPr>
                        <a:t>antara</a:t>
                      </a:r>
                      <a:r>
                        <a:rPr lang="en-ID" sz="1100" b="1" i="0" dirty="0">
                          <a:effectLst/>
                          <a:latin typeface="HelveticaNeueLT Pro 55 Roman" panose="020B0604020202020204" pitchFamily="34" charset="0"/>
                        </a:rPr>
                        <a:t> payment value dan price.</a:t>
                      </a:r>
                      <a:endParaRPr lang="en-ID" sz="1600" b="1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9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9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3497" marR="13497" marT="8998" marB="8998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689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111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phic 21">
            <a:extLst>
              <a:ext uri="{FF2B5EF4-FFF2-40B4-BE49-F238E27FC236}">
                <a16:creationId xmlns:a16="http://schemas.microsoft.com/office/drawing/2014/main" id="{870CECD9-FE59-42D1-B699-0676E9423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87089" y="3819378"/>
            <a:ext cx="5196339" cy="3073444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solidFill>
                  <a:schemeClr val="bg1"/>
                </a:solidFill>
                <a:latin typeface="HelveticaNeueLT Pro 55 Roman" panose="020B0604020202020204" pitchFamily="34" charset="0"/>
              </a:rPr>
              <a:t>7</a:t>
            </a:fld>
            <a:endParaRPr lang="en-ID" sz="1800" i="1" dirty="0">
              <a:solidFill>
                <a:schemeClr val="bg1"/>
              </a:solidFill>
              <a:latin typeface="HelveticaNeueLT Pro 55 Roman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19576FB-ECE4-403B-8D0C-738D5DBE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3 – A/B Testing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78FEA4-33FA-431D-A66E-B65FFE8CDA8A}"/>
              </a:ext>
            </a:extLst>
          </p:cNvPr>
          <p:cNvSpPr txBox="1"/>
          <p:nvPr/>
        </p:nvSpPr>
        <p:spPr>
          <a:xfrm>
            <a:off x="484681" y="1418526"/>
            <a:ext cx="112165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0" dirty="0">
                <a:effectLst/>
                <a:latin typeface="HelveticaNeueLT Pro 55 Roman" panose="020B0604020202020204" pitchFamily="34" charset="0"/>
              </a:rPr>
              <a:t>The test was conducted between two group – control, and treatment. We want to check whether the new page (treatment group) will give a </a:t>
            </a:r>
            <a:r>
              <a:rPr lang="en-US" sz="2800" b="1" i="0" dirty="0">
                <a:solidFill>
                  <a:srgbClr val="FF5757"/>
                </a:solidFill>
                <a:effectLst/>
                <a:latin typeface="HelveticaNeueLT Pro 55 Roman" panose="020B0604020202020204" pitchFamily="34" charset="0"/>
              </a:rPr>
              <a:t>better</a:t>
            </a:r>
            <a:r>
              <a:rPr lang="en-US" sz="2800" i="0" dirty="0">
                <a:effectLst/>
                <a:latin typeface="HelveticaNeueLT Pro 55 Roman" panose="020B0604020202020204" pitchFamily="34" charset="0"/>
              </a:rPr>
              <a:t> conversion rate.</a:t>
            </a:r>
            <a:endParaRPr lang="en-ID" sz="2800" dirty="0">
              <a:latin typeface="HelveticaNeueLT Pro 55 Roman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D5ED0B-8C9F-4D7D-83CA-7DFA5B5AF0E0}"/>
              </a:ext>
            </a:extLst>
          </p:cNvPr>
          <p:cNvSpPr txBox="1"/>
          <p:nvPr/>
        </p:nvSpPr>
        <p:spPr>
          <a:xfrm>
            <a:off x="624167" y="3034548"/>
            <a:ext cx="64895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NeueLT Pro 55 Roman" panose="020B0604020202020204" pitchFamily="34" charset="0"/>
              </a:rPr>
              <a:t>Test whether the hypothesis is proven or not using z-test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NeueLT Pro 55 Roman" panose="020B0604020202020204" pitchFamily="34" charset="0"/>
              </a:rPr>
              <a:t>Determine whether the test </a:t>
            </a:r>
            <a:r>
              <a:rPr lang="en-US" sz="2400" b="1" dirty="0">
                <a:latin typeface="HelveticaNeueLT Pro 55 Roman" panose="020B0604020202020204" pitchFamily="34" charset="0"/>
              </a:rPr>
              <a:t>reject</a:t>
            </a:r>
            <a:r>
              <a:rPr lang="en-US" sz="2400" dirty="0">
                <a:latin typeface="HelveticaNeueLT Pro 55 Roman" panose="020B0604020202020204" pitchFamily="34" charset="0"/>
              </a:rPr>
              <a:t> or </a:t>
            </a:r>
            <a:r>
              <a:rPr lang="en-US" sz="2400" b="1" dirty="0">
                <a:latin typeface="HelveticaNeueLT Pro 55 Roman" panose="020B0604020202020204" pitchFamily="34" charset="0"/>
              </a:rPr>
              <a:t>fail to reject</a:t>
            </a:r>
            <a:r>
              <a:rPr lang="en-US" sz="2400" dirty="0">
                <a:latin typeface="HelveticaNeueLT Pro 55 Roman" panose="020B0604020202020204" pitchFamily="34" charset="0"/>
              </a:rPr>
              <a:t> the hypothesis</a:t>
            </a:r>
            <a:endParaRPr lang="en-ID" sz="2400" dirty="0">
              <a:latin typeface="HelveticaNeueLT Pro 55 Roman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19329E-FB8C-44A5-826A-BB104A103977}"/>
              </a:ext>
            </a:extLst>
          </p:cNvPr>
          <p:cNvSpPr txBox="1"/>
          <p:nvPr/>
        </p:nvSpPr>
        <p:spPr>
          <a:xfrm>
            <a:off x="484681" y="5071390"/>
            <a:ext cx="64895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HelveticaNeueLT Pro 55 Roman" panose="020B0604020202020204" pitchFamily="34" charset="0"/>
              </a:rPr>
              <a:t>For the test, we use the </a:t>
            </a:r>
            <a:r>
              <a:rPr lang="en-US" sz="2000" b="1" dirty="0">
                <a:solidFill>
                  <a:srgbClr val="FF5757"/>
                </a:solidFill>
                <a:latin typeface="HelveticaNeueLT Pro 55 Roman" panose="020B0604020202020204" pitchFamily="34" charset="0"/>
              </a:rPr>
              <a:t>one-tailed z test </a:t>
            </a:r>
            <a:r>
              <a:rPr lang="en-US" sz="2000" dirty="0">
                <a:latin typeface="HelveticaNeueLT Pro 55 Roman" panose="020B0604020202020204" pitchFamily="34" charset="0"/>
              </a:rPr>
              <a:t>because the hypothesis state that the treatment group will give a </a:t>
            </a:r>
            <a:r>
              <a:rPr lang="en-US" sz="2000" b="1" dirty="0">
                <a:latin typeface="HelveticaNeueLT Pro 55 Roman" panose="020B0604020202020204" pitchFamily="34" charset="0"/>
              </a:rPr>
              <a:t>better</a:t>
            </a:r>
            <a:r>
              <a:rPr lang="en-US" sz="2000" dirty="0">
                <a:latin typeface="HelveticaNeueLT Pro 55 Roman" panose="020B0604020202020204" pitchFamily="34" charset="0"/>
              </a:rPr>
              <a:t> conversion rate. </a:t>
            </a:r>
            <a:endParaRPr lang="en-ID" sz="2000" dirty="0">
              <a:latin typeface="HelveticaNeueLT Pro 55 Roman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285169-B921-4CB7-829F-A973E83139AD}"/>
              </a:ext>
            </a:extLst>
          </p:cNvPr>
          <p:cNvSpPr txBox="1">
            <a:spLocks/>
          </p:cNvSpPr>
          <p:nvPr/>
        </p:nvSpPr>
        <p:spPr>
          <a:xfrm>
            <a:off x="11453003" y="6354048"/>
            <a:ext cx="504954" cy="445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E1E13EF-3A54-411C-BE9E-2AB88C825F40}" type="slidenum">
              <a:rPr lang="en-US" sz="1800" smtClean="0">
                <a:latin typeface="HelveticaNeueLT Pro 55 Roman" panose="020B0604020202020204" pitchFamily="34" charset="0"/>
              </a:rPr>
              <a:t>8</a:t>
            </a:fld>
            <a:endParaRPr lang="en-ID" sz="1800" i="1" dirty="0">
              <a:latin typeface="HelveticaNeueLT Pro 55 Roman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19576FB-ECE4-403B-8D0C-738D5DBE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9296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NeueLT Pro 65 Md" panose="020B0604020202020204" pitchFamily="34" charset="0"/>
              </a:rPr>
              <a:t>Case 3 – A/B Testing</a:t>
            </a:r>
            <a:endParaRPr lang="en-ID" sz="3600" dirty="0">
              <a:latin typeface="HelveticaNeueLT Pro 65 Md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E33AA1-6169-4C40-B173-8399B9872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78717"/>
              </p:ext>
            </p:extLst>
          </p:nvPr>
        </p:nvGraphicFramePr>
        <p:xfrm>
          <a:off x="342900" y="1418526"/>
          <a:ext cx="4516776" cy="4759955"/>
        </p:xfrm>
        <a:graphic>
          <a:graphicData uri="http://schemas.openxmlformats.org/drawingml/2006/table">
            <a:tbl>
              <a:tblPr/>
              <a:tblGrid>
                <a:gridCol w="1618608">
                  <a:extLst>
                    <a:ext uri="{9D8B030D-6E8A-4147-A177-3AD203B41FA5}">
                      <a16:colId xmlns:a16="http://schemas.microsoft.com/office/drawing/2014/main" val="3506389331"/>
                    </a:ext>
                  </a:extLst>
                </a:gridCol>
                <a:gridCol w="1677042">
                  <a:extLst>
                    <a:ext uri="{9D8B030D-6E8A-4147-A177-3AD203B41FA5}">
                      <a16:colId xmlns:a16="http://schemas.microsoft.com/office/drawing/2014/main" val="2861128643"/>
                    </a:ext>
                  </a:extLst>
                </a:gridCol>
                <a:gridCol w="1221126">
                  <a:extLst>
                    <a:ext uri="{9D8B030D-6E8A-4147-A177-3AD203B41FA5}">
                      <a16:colId xmlns:a16="http://schemas.microsoft.com/office/drawing/2014/main" val="2735147529"/>
                    </a:ext>
                  </a:extLst>
                </a:gridCol>
              </a:tblGrid>
              <a:tr h="344329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1" dirty="0">
                          <a:effectLst/>
                          <a:latin typeface="HelveticaNeueLT Pro 55 Roman" panose="020B0604020202020204" pitchFamily="34" charset="0"/>
                        </a:rPr>
                        <a:t>I. Hypotheses</a:t>
                      </a: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0749830"/>
                  </a:ext>
                </a:extLst>
              </a:tr>
              <a:tr h="3443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H0 conversion rate = </a:t>
                      </a:r>
                      <a:r>
                        <a:rPr lang="en-ID" sz="1400" dirty="0">
                          <a:effectLst/>
                          <a:latin typeface="HelveticaNeueLT Pro 55 Roman" panose="020B0604020202020204" pitchFamily="34" charset="0"/>
                        </a:rPr>
                        <a:t>0.1257142857</a:t>
                      </a:r>
                    </a:p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0" marR="0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15051"/>
                  </a:ext>
                </a:extLst>
              </a:tr>
              <a:tr h="344329">
                <a:tc gridSpan="2">
                  <a:txBody>
                    <a:bodyPr/>
                    <a:lstStyle/>
                    <a:p>
                      <a:pPr rtl="0" fontAlgn="b"/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H1 conversion rate &gt; </a:t>
                      </a:r>
                      <a:r>
                        <a:rPr lang="en-ID" sz="1400" dirty="0">
                          <a:effectLst/>
                          <a:latin typeface="HelveticaNeueLT Pro 55 Roman" panose="020B0604020202020204" pitchFamily="34" charset="0"/>
                        </a:rPr>
                        <a:t>0.1257142857</a:t>
                      </a:r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0" marR="0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118946"/>
                  </a:ext>
                </a:extLst>
              </a:tr>
              <a:tr h="563724">
                <a:tc gridSpan="2">
                  <a:txBody>
                    <a:bodyPr/>
                    <a:lstStyle/>
                    <a:p>
                      <a:pPr rtl="0" fontAlgn="b"/>
                      <a:r>
                        <a:rPr lang="en-US" sz="1400" b="0" dirty="0" err="1">
                          <a:effectLst/>
                          <a:latin typeface="HelveticaNeueLT Pro 55 Roman" panose="020B0604020202020204" pitchFamily="34" charset="0"/>
                        </a:rPr>
                        <a:t>Signifcance</a:t>
                      </a:r>
                      <a:r>
                        <a:rPr lang="en-US" sz="1400" b="0" dirty="0">
                          <a:effectLst/>
                          <a:latin typeface="HelveticaNeueLT Pro 55 Roman" panose="020B0604020202020204" pitchFamily="34" charset="0"/>
                        </a:rPr>
                        <a:t> level = 95%, alpha = 0.05</a:t>
                      </a:r>
                    </a:p>
                  </a:txBody>
                  <a:tcPr marL="0" marR="0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2684922"/>
                  </a:ext>
                </a:extLst>
              </a:tr>
              <a:tr h="124933"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9997344"/>
                  </a:ext>
                </a:extLst>
              </a:tr>
              <a:tr h="344329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1">
                          <a:effectLst/>
                          <a:latin typeface="HelveticaNeueLT Pro 55 Roman" panose="020B0604020202020204" pitchFamily="34" charset="0"/>
                        </a:rPr>
                        <a:t>II. Summary</a:t>
                      </a: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8974952"/>
                  </a:ext>
                </a:extLst>
              </a:tr>
              <a:tr h="234631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Conversion rate =</a:t>
                      </a:r>
                    </a:p>
                  </a:txBody>
                  <a:tcPr marL="0" marR="0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>
                          <a:effectLst/>
                          <a:latin typeface="HelveticaNeueLT Pro 55 Roman" panose="020B0604020202020204" pitchFamily="34" charset="0"/>
                        </a:rPr>
                        <a:t>0.1314285714</a:t>
                      </a: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3352298"/>
                  </a:ext>
                </a:extLst>
              </a:tr>
              <a:tr h="124933"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2139634"/>
                  </a:ext>
                </a:extLst>
              </a:tr>
              <a:tr h="234631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1" dirty="0">
                          <a:effectLst/>
                          <a:latin typeface="HelveticaNeueLT Pro 55 Roman" panose="020B0604020202020204" pitchFamily="34" charset="0"/>
                        </a:rPr>
                        <a:t>III. P-value =</a:t>
                      </a: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dirty="0">
                          <a:effectLst/>
                          <a:latin typeface="HelveticaNeueLT Pro 55 Roman" panose="020B0604020202020204" pitchFamily="34" charset="0"/>
                        </a:rPr>
                        <a:t>0.1961776271</a:t>
                      </a: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9784945"/>
                  </a:ext>
                </a:extLst>
              </a:tr>
              <a:tr h="124933"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7895666"/>
                  </a:ext>
                </a:extLst>
              </a:tr>
              <a:tr h="344329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1">
                          <a:effectLst/>
                          <a:latin typeface="HelveticaNeueLT Pro 55 Roman" panose="020B0604020202020204" pitchFamily="34" charset="0"/>
                        </a:rPr>
                        <a:t>IV. Conclusion</a:t>
                      </a: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12700" cmpd="sng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28175"/>
                  </a:ext>
                </a:extLst>
              </a:tr>
              <a:tr h="1221909">
                <a:tc gridSpan="3">
                  <a:txBody>
                    <a:bodyPr/>
                    <a:lstStyle/>
                    <a:p>
                      <a:pPr rtl="0" fontAlgn="b"/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Failed to Reject H0</a:t>
                      </a:r>
                    </a:p>
                  </a:txBody>
                  <a:tcPr marL="0" marR="0" marT="7618" marB="7618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1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 anchor="b">
                    <a:lnL w="9525" cap="flat" cmpd="sng" algn="ctr">
                      <a:solidFill>
                        <a:srgbClr val="E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1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1427" marR="11427" marT="7618" marB="7618" anchor="b">
                    <a:lnL w="9525" cap="flat" cmpd="sng" algn="ctr">
                      <a:solidFill>
                        <a:srgbClr val="2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7C2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00040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7672B8B-1E32-4D06-B04A-2D31005BB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01918"/>
              </p:ext>
            </p:extLst>
          </p:nvPr>
        </p:nvGraphicFramePr>
        <p:xfrm>
          <a:off x="4320963" y="1526590"/>
          <a:ext cx="6512655" cy="2787850"/>
        </p:xfrm>
        <a:graphic>
          <a:graphicData uri="http://schemas.openxmlformats.org/drawingml/2006/table">
            <a:tbl>
              <a:tblPr/>
              <a:tblGrid>
                <a:gridCol w="1302531">
                  <a:extLst>
                    <a:ext uri="{9D8B030D-6E8A-4147-A177-3AD203B41FA5}">
                      <a16:colId xmlns:a16="http://schemas.microsoft.com/office/drawing/2014/main" val="368676326"/>
                    </a:ext>
                  </a:extLst>
                </a:gridCol>
                <a:gridCol w="1302531">
                  <a:extLst>
                    <a:ext uri="{9D8B030D-6E8A-4147-A177-3AD203B41FA5}">
                      <a16:colId xmlns:a16="http://schemas.microsoft.com/office/drawing/2014/main" val="2903240871"/>
                    </a:ext>
                  </a:extLst>
                </a:gridCol>
                <a:gridCol w="518282">
                  <a:extLst>
                    <a:ext uri="{9D8B030D-6E8A-4147-A177-3AD203B41FA5}">
                      <a16:colId xmlns:a16="http://schemas.microsoft.com/office/drawing/2014/main" val="3104528387"/>
                    </a:ext>
                  </a:extLst>
                </a:gridCol>
                <a:gridCol w="2086780">
                  <a:extLst>
                    <a:ext uri="{9D8B030D-6E8A-4147-A177-3AD203B41FA5}">
                      <a16:colId xmlns:a16="http://schemas.microsoft.com/office/drawing/2014/main" val="2221385855"/>
                    </a:ext>
                  </a:extLst>
                </a:gridCol>
                <a:gridCol w="1302531">
                  <a:extLst>
                    <a:ext uri="{9D8B030D-6E8A-4147-A177-3AD203B41FA5}">
                      <a16:colId xmlns:a16="http://schemas.microsoft.com/office/drawing/2014/main" val="2054542280"/>
                    </a:ext>
                  </a:extLst>
                </a:gridCol>
              </a:tblGrid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Sample mean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0.1314285714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7677176"/>
                  </a:ext>
                </a:extLst>
              </a:tr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Population mean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0.1257142857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1004683"/>
                  </a:ext>
                </a:extLst>
              </a:tr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stdev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0.3315947583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1311261"/>
                  </a:ext>
                </a:extLst>
              </a:tr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n (sample)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2450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">
                  <a:txBody>
                    <a:bodyPr/>
                    <a:lstStyle/>
                    <a:p>
                      <a:pPr rtl="0" fontAlgn="b"/>
                      <a:r>
                        <a:rPr lang="en-US" sz="1400" dirty="0">
                          <a:effectLst/>
                          <a:latin typeface="HelveticaNeueLT Pro 55 Roman" panose="020B0604020202020204" pitchFamily="34" charset="0"/>
                        </a:rPr>
                        <a:t>Z(critical value) derived from table at significance level of 95%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283639"/>
                  </a:ext>
                </a:extLst>
              </a:tr>
              <a:tr h="199720">
                <a:tc>
                  <a:txBody>
                    <a:bodyPr/>
                    <a:lstStyle/>
                    <a:p>
                      <a:pPr rtl="0" fontAlgn="b"/>
                      <a:endParaRPr lang="en-ID" sz="1400" b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057726"/>
                  </a:ext>
                </a:extLst>
              </a:tr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Z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0.8529770312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dirty="0">
                          <a:effectLst/>
                          <a:latin typeface="HelveticaNeueLT Pro 55 Roman" panose="020B0604020202020204" pitchFamily="34" charset="0"/>
                        </a:rPr>
                        <a:t>1.645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5400214"/>
                  </a:ext>
                </a:extLst>
              </a:tr>
              <a:tr h="213590">
                <a:tc>
                  <a:txBody>
                    <a:bodyPr/>
                    <a:lstStyle/>
                    <a:p>
                      <a:pPr rtl="0" fontAlgn="b"/>
                      <a:r>
                        <a:rPr lang="en-ID" sz="1400" b="0" dirty="0">
                          <a:effectLst/>
                          <a:latin typeface="HelveticaNeueLT Pro 55 Roman" panose="020B0604020202020204" pitchFamily="34" charset="0"/>
                        </a:rPr>
                        <a:t>P value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400" b="0">
                          <a:effectLst/>
                          <a:latin typeface="HelveticaNeueLT Pro 55 Roman" panose="020B0604020202020204" pitchFamily="34" charset="0"/>
                        </a:rPr>
                        <a:t>0.196857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3119891"/>
                  </a:ext>
                </a:extLst>
              </a:tr>
              <a:tr h="193775"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0276341"/>
                  </a:ext>
                </a:extLst>
              </a:tr>
              <a:tr h="7128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Z = 0.853 &lt; 1.645, therefore Hypothesis is not proven</a:t>
                      </a:r>
                    </a:p>
                  </a:txBody>
                  <a:tcPr marL="0" marR="0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100" b="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 anchor="b">
                    <a:lnL w="9525" cap="flat" cmpd="sng" algn="ctr">
                      <a:solidFill>
                        <a:srgbClr val="806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6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6F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6BE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ID" sz="1400" b="0" dirty="0">
                        <a:solidFill>
                          <a:srgbClr val="FF0000"/>
                        </a:solidFill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P = 0.196 &gt; 0.05, therefore failed to reject H0</a:t>
                      </a:r>
                    </a:p>
                  </a:txBody>
                  <a:tcPr marL="14504" marR="14504" marT="9670" marB="96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ID" sz="1100" dirty="0">
                        <a:effectLst/>
                        <a:latin typeface="HelveticaNeueLT Pro 55 Roman" panose="020B0604020202020204" pitchFamily="34" charset="0"/>
                      </a:endParaRPr>
                    </a:p>
                  </a:txBody>
                  <a:tcPr marL="14504" marR="14504" marT="9670" marB="967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887308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11D0FF-E60D-46F5-85D4-D155ADA7D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09389"/>
              </p:ext>
            </p:extLst>
          </p:nvPr>
        </p:nvGraphicFramePr>
        <p:xfrm>
          <a:off x="4398452" y="4631089"/>
          <a:ext cx="5979560" cy="10896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94890">
                  <a:extLst>
                    <a:ext uri="{9D8B030D-6E8A-4147-A177-3AD203B41FA5}">
                      <a16:colId xmlns:a16="http://schemas.microsoft.com/office/drawing/2014/main" val="1937411043"/>
                    </a:ext>
                  </a:extLst>
                </a:gridCol>
                <a:gridCol w="1494890">
                  <a:extLst>
                    <a:ext uri="{9D8B030D-6E8A-4147-A177-3AD203B41FA5}">
                      <a16:colId xmlns:a16="http://schemas.microsoft.com/office/drawing/2014/main" val="2272151488"/>
                    </a:ext>
                  </a:extLst>
                </a:gridCol>
                <a:gridCol w="1494890">
                  <a:extLst>
                    <a:ext uri="{9D8B030D-6E8A-4147-A177-3AD203B41FA5}">
                      <a16:colId xmlns:a16="http://schemas.microsoft.com/office/drawing/2014/main" val="2853165151"/>
                    </a:ext>
                  </a:extLst>
                </a:gridCol>
                <a:gridCol w="1494890">
                  <a:extLst>
                    <a:ext uri="{9D8B030D-6E8A-4147-A177-3AD203B41FA5}">
                      <a16:colId xmlns:a16="http://schemas.microsoft.com/office/drawing/2014/main" val="3480166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ID" sz="1600" i="1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group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1600">
                          <a:solidFill>
                            <a:srgbClr val="FFFFFF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AVERAGE of converted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1600">
                          <a:solidFill>
                            <a:srgbClr val="FFFFFF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STDEV of converted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C8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ID" sz="1600">
                          <a:solidFill>
                            <a:srgbClr val="FFFFFF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COUNTA of converted</a:t>
                      </a:r>
                    </a:p>
                  </a:txBody>
                  <a:tcPr marL="0" marR="0" marT="19050" marB="19050" anchor="b">
                    <a:lnL w="9525" cap="flat" cmpd="sng" algn="ctr">
                      <a:solidFill>
                        <a:srgbClr val="10C8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0C8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C8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951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control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0.1257142857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0.3315947583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2450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0554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treatment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0.1314285714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0.3379374424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ID" sz="1600" dirty="0">
                          <a:solidFill>
                            <a:srgbClr val="000000"/>
                          </a:solidFill>
                          <a:effectLst/>
                          <a:latin typeface="HelveticaNeueLT Pro 55 Roman" panose="020B0604020202020204" pitchFamily="34" charset="0"/>
                        </a:rPr>
                        <a:t>2450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67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76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</TotalTime>
  <Words>925</Words>
  <Application>Microsoft Office PowerPoint</Application>
  <PresentationFormat>Widescreen</PresentationFormat>
  <Paragraphs>308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HelveticaNeueLT Pro 55 Roman</vt:lpstr>
      <vt:lpstr>HelveticaNeueLT Pro 65 Md</vt:lpstr>
      <vt:lpstr>HelveticaNeueLT Pro 93 BlkEx</vt:lpstr>
      <vt:lpstr>Office Theme</vt:lpstr>
      <vt:lpstr>Individual Assignment W2W3 (Advanced)</vt:lpstr>
      <vt:lpstr>Case 2 – Correlation &amp; Regression Analysis</vt:lpstr>
      <vt:lpstr>Case 2 – Correlation &amp; Regression Analysis</vt:lpstr>
      <vt:lpstr>Case 2 – Correlation &amp; Regression Analysis</vt:lpstr>
      <vt:lpstr>Case 2 – Correlation &amp; Regression Analysis</vt:lpstr>
      <vt:lpstr>Case 2 – Correlation &amp; Regression Analysis</vt:lpstr>
      <vt:lpstr>Case 3 – A/B Testing</vt:lpstr>
      <vt:lpstr>Case 3 – A/B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Adytia Pradana</dc:creator>
  <cp:lastModifiedBy>Adytia Pradana</cp:lastModifiedBy>
  <cp:revision>77</cp:revision>
  <dcterms:created xsi:type="dcterms:W3CDTF">2022-01-16T09:08:07Z</dcterms:created>
  <dcterms:modified xsi:type="dcterms:W3CDTF">2022-04-24T10:47:33Z</dcterms:modified>
</cp:coreProperties>
</file>